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5" r:id="rId2"/>
    <p:sldId id="282" r:id="rId3"/>
    <p:sldId id="256" r:id="rId4"/>
    <p:sldId id="267" r:id="rId5"/>
    <p:sldId id="261" r:id="rId6"/>
    <p:sldId id="268" r:id="rId7"/>
    <p:sldId id="262" r:id="rId8"/>
    <p:sldId id="283" r:id="rId9"/>
    <p:sldId id="277" r:id="rId10"/>
    <p:sldId id="290" r:id="rId11"/>
    <p:sldId id="287" r:id="rId12"/>
    <p:sldId id="288" r:id="rId13"/>
    <p:sldId id="281" r:id="rId14"/>
    <p:sldId id="289" r:id="rId15"/>
    <p:sldId id="286" r:id="rId16"/>
    <p:sldId id="285" r:id="rId17"/>
    <p:sldId id="291" r:id="rId18"/>
    <p:sldId id="273" r:id="rId19"/>
    <p:sldId id="272" r:id="rId20"/>
    <p:sldId id="296" r:id="rId21"/>
    <p:sldId id="293" r:id="rId22"/>
    <p:sldId id="264" r:id="rId23"/>
    <p:sldId id="297" r:id="rId24"/>
    <p:sldId id="295" r:id="rId25"/>
    <p:sldId id="298" r:id="rId26"/>
    <p:sldId id="299" r:id="rId27"/>
    <p:sldId id="300" r:id="rId28"/>
    <p:sldId id="301" r:id="rId29"/>
    <p:sldId id="302" r:id="rId30"/>
    <p:sldId id="303" r:id="rId31"/>
    <p:sldId id="269" r:id="rId32"/>
    <p:sldId id="274" r:id="rId33"/>
    <p:sldId id="278"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2288" autoAdjust="0"/>
  </p:normalViewPr>
  <p:slideViewPr>
    <p:cSldViewPr>
      <p:cViewPr varScale="1">
        <p:scale>
          <a:sx n="58" d="100"/>
          <a:sy n="58" d="100"/>
        </p:scale>
        <p:origin x="-1668"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F69380-C5A5-4BE1-8D1C-DB4E542CBBE8}" type="datetimeFigureOut">
              <a:rPr lang="ru-RU" smtClean="0"/>
              <a:pPr/>
              <a:t>09.05.2018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CA24D-C8C5-40D9-B03A-A0E99A5D818F}" type="slidenum">
              <a:rPr lang="ru-RU" smtClean="0"/>
              <a:pPr/>
              <a:t>‹#›</a:t>
            </a:fld>
            <a:endParaRPr lang="ru-RU"/>
          </a:p>
        </p:txBody>
      </p:sp>
    </p:spTree>
    <p:extLst>
      <p:ext uri="{BB962C8B-B14F-4D97-AF65-F5344CB8AC3E}">
        <p14:creationId xmlns:p14="http://schemas.microsoft.com/office/powerpoint/2010/main" xmlns="" val="208529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ityadspix.com/tsclick-FQBAXZA5-GECAQUGV?&amp;sa=newkey&amp;sa1=&amp;sa2=&amp;sa3=&amp;sa4=&amp;sa5=&amp;bt=20&amp;pt=9&amp;lt=2&amp;tl=1&amp;sa=newkey&amp;sa1=&amp;sa2=&amp;sa3=&amp;sa4=&amp;sa5=&amp;sa=newkey&amp;sa1=&amp;sa2=&amp;sa3=&amp;sa4=&amp;sa5=&amp;im=ODk1NS0wLTE0Mjc0NjY1NTItMTA3MzU5MDY=&amp;fid=NDQ5NTg1NDE1&amp;kw=%D0%B4%D0%B5%D0%BD%D1%8C%D0%B3%D0%B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1. Титульный.</a:t>
            </a:r>
          </a:p>
          <a:p>
            <a:r>
              <a:rPr lang="ru-RU" sz="1200" kern="1200" dirty="0" smtClean="0">
                <a:solidFill>
                  <a:schemeClr val="tx1"/>
                </a:solidFill>
                <a:latin typeface="+mn-lt"/>
                <a:ea typeface="+mn-ea"/>
                <a:cs typeface="+mn-cs"/>
              </a:rPr>
              <a:t>Какой праздник наша страна отмечает в мае?</a:t>
            </a:r>
          </a:p>
          <a:p>
            <a:r>
              <a:rPr lang="ru-RU" sz="1200" kern="1200" dirty="0" smtClean="0">
                <a:solidFill>
                  <a:schemeClr val="tx1"/>
                </a:solidFill>
                <a:latin typeface="+mn-lt"/>
                <a:ea typeface="+mn-ea"/>
                <a:cs typeface="+mn-cs"/>
              </a:rPr>
              <a:t>День Победы. Победы в Великой Отечественной войне, которая длилась 4 года. </a:t>
            </a:r>
          </a:p>
        </p:txBody>
      </p:sp>
      <p:sp>
        <p:nvSpPr>
          <p:cNvPr id="4" name="Номер слайда 3"/>
          <p:cNvSpPr>
            <a:spLocks noGrp="1"/>
          </p:cNvSpPr>
          <p:nvPr>
            <p:ph type="sldNum" sz="quarter" idx="10"/>
          </p:nvPr>
        </p:nvSpPr>
        <p:spPr/>
        <p:txBody>
          <a:bodyPr/>
          <a:lstStyle/>
          <a:p>
            <a:fld id="{9E0CA24D-C8C5-40D9-B03A-A0E99A5D818F}"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kern="1200" dirty="0" smtClean="0">
                <a:solidFill>
                  <a:schemeClr val="tx1"/>
                </a:solidFill>
                <a:latin typeface="+mn-lt"/>
                <a:ea typeface="+mn-ea"/>
                <a:cs typeface="+mn-cs"/>
              </a:rPr>
              <a:t>Слайд 10. Когда началась война, киевлянину Косте Кравчуку было 10 лет. Киев стал одной из первых целей немецких бомбардировщиков 22 июня. Отступая из Киева, два раненых бойца доверили Косте знамена. И Костя обещал сохранить их.</a:t>
            </a:r>
          </a:p>
          <a:p>
            <a:r>
              <a:rPr lang="ru-RU" sz="1200" b="0" i="0" kern="1200" dirty="0" smtClean="0">
                <a:solidFill>
                  <a:schemeClr val="tx1"/>
                </a:solidFill>
                <a:latin typeface="+mn-lt"/>
                <a:ea typeface="+mn-ea"/>
                <a:cs typeface="+mn-cs"/>
              </a:rPr>
              <a:t>Сначала закопал в саду под грушей: думалось, скоро вернутся наши. Но война затягивалась, и, откопав знамена, Костя хранил их в сарае, пока не вспомнил про старый, заброшенный колодец за городом. Сложил знамена в мешок, хорошенько обмазал его смолой, обвалял в соломе и спрятал в колодце, а колодец закидал ветками и разным мусором. Когда Киев освободили, Костя, в белой рубахе с красным галстуком, пришел к военному коменданту города и развернул знамена перед изумленными бойцами.</a:t>
            </a:r>
          </a:p>
          <a:p>
            <a:r>
              <a:rPr lang="ru-RU" sz="1200" b="0" i="0" kern="1200" dirty="0" smtClean="0">
                <a:solidFill>
                  <a:schemeClr val="tx1"/>
                </a:solidFill>
                <a:latin typeface="+mn-lt"/>
                <a:ea typeface="+mn-ea"/>
                <a:cs typeface="+mn-cs"/>
              </a:rPr>
              <a:t>11 июня 1944 вновь сформированным частям, уходившим на фронт, вручили спасенные Костей замена.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kern="1200" dirty="0" smtClean="0">
                <a:solidFill>
                  <a:schemeClr val="tx1"/>
                </a:solidFill>
                <a:latin typeface="+mn-lt"/>
                <a:ea typeface="+mn-ea"/>
                <a:cs typeface="+mn-cs"/>
              </a:rPr>
              <a:t>Слайд 11. Боевое Знамя части «является символом воинской чести, доблести и славы», и необходимость мужественно защищать Боевое Знамя, не допустить захвата его противником прямо записана в воинском Уставе. Считается, что часть существует, пока существует ее знамя, даже если погибли все солдаты этой части. А если знамя пропадает, то части с таким номером больше никогда не будет в армии. </a:t>
            </a:r>
          </a:p>
          <a:p>
            <a:r>
              <a:rPr lang="ru-RU" sz="1200" b="0" i="0" kern="1200" dirty="0" smtClean="0">
                <a:solidFill>
                  <a:schemeClr val="tx1"/>
                </a:solidFill>
                <a:latin typeface="+mn-lt"/>
                <a:ea typeface="+mn-ea"/>
                <a:cs typeface="+mn-cs"/>
              </a:rPr>
              <a:t>Да, Костя Кравчук не убивал врагов и не доставлял своим особо важные разведданные. Его подвиг был тихим и, как многим кажется, незаметным, негероическим. Но это был самый настоящий подвиг: всю долгую оккупацию Костя хранил знамена, хотя за это могли расстрелять не только его самого, но и всю его семью. За этот подвиг 13-летний пионер Костя Кравчук был награжден орденом Боевого Красного знамени.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kern="1200" dirty="0" smtClean="0">
                <a:solidFill>
                  <a:schemeClr val="tx1"/>
                </a:solidFill>
                <a:latin typeface="+mn-lt"/>
                <a:ea typeface="+mn-ea"/>
                <a:cs typeface="+mn-cs"/>
              </a:rPr>
              <a:t>Слайд 12. На берегу теплого Черного моря раскинулся город Севастополь. С самого своего основания город был базой российского флота, и недаром поется про него в песне: «город русских моряков».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kern="1200" dirty="0" smtClean="0">
                <a:solidFill>
                  <a:schemeClr val="tx1"/>
                </a:solidFill>
                <a:latin typeface="+mn-lt"/>
                <a:ea typeface="+mn-ea"/>
                <a:cs typeface="+mn-cs"/>
              </a:rPr>
              <a:t>Слайд 13. Когда началась война, Володе </a:t>
            </a:r>
            <a:r>
              <a:rPr lang="ru-RU" sz="1200" b="0" i="0" kern="1200" dirty="0" err="1" smtClean="0">
                <a:solidFill>
                  <a:schemeClr val="tx1"/>
                </a:solidFill>
                <a:latin typeface="+mn-lt"/>
                <a:ea typeface="+mn-ea"/>
                <a:cs typeface="+mn-cs"/>
              </a:rPr>
              <a:t>Арешьянцу</a:t>
            </a:r>
            <a:r>
              <a:rPr lang="ru-RU" sz="1200" b="0" i="0" kern="1200" dirty="0" smtClean="0">
                <a:solidFill>
                  <a:schemeClr val="tx1"/>
                </a:solidFill>
                <a:latin typeface="+mn-lt"/>
                <a:ea typeface="+mn-ea"/>
                <a:cs typeface="+mn-cs"/>
              </a:rPr>
              <a:t> было семь лет. Его отец служил на торпедном катере и вскоре погиб, защищая Севастополь от фашистов. Мать Володи работала в госпитале, лечила раненых, а Володю оставляла дома. Но мальчик не мог спокойно сидеть дома, он хотел сражаться с врагом. Конечно, он был слишком мал, чтобы воевать, но он приносил нашим бойцам воду и боеприпасы, в перерывах между боями рассказывал стихи и пел песни, чтобы подбодрить уставших бойцов. Вскоре от фашистского снаряда погибает мать Володи, и он решает убежать на фронт. Мальчика подобрали танкисты. Узнав его историю, Володю зачислили в часть. Так Володя стал танкистом. Он быстро научился стрелять из пулемета и автомата, умел наводить на цель пушку танка, был посыльным, почтальоном, помогал чистить и ремонтировать танки.</a:t>
            </a:r>
          </a:p>
          <a:p>
            <a:r>
              <a:rPr lang="ru-RU" sz="1200" b="0" i="0" kern="1200" dirty="0" smtClean="0">
                <a:solidFill>
                  <a:schemeClr val="tx1"/>
                </a:solidFill>
                <a:latin typeface="+mn-lt"/>
                <a:ea typeface="+mn-ea"/>
                <a:cs typeface="+mn-cs"/>
              </a:rPr>
              <a:t>Юный танкист был награжден четырьмя медалями: «За отвагу», «За освобождение Праги», «За оборону Севастополя» и «За победу над Германией».</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kern="1200" dirty="0" smtClean="0">
                <a:solidFill>
                  <a:schemeClr val="tx1"/>
                </a:solidFill>
                <a:latin typeface="+mn-lt"/>
                <a:ea typeface="+mn-ea"/>
                <a:cs typeface="+mn-cs"/>
              </a:rPr>
              <a:t>Слайд 14. На берегу реки Волги раскинулся красивый старинный город Волгоград. Во время войны он назывался Сталинград. Во время Великой Отечественной войны за город шли ожесточенные  бои. Гитлеровцы хотели захватить город, чтобы по Волге переправлять грузы. </a:t>
            </a:r>
          </a:p>
          <a:p>
            <a:r>
              <a:rPr lang="ru-RU" sz="1200" b="0" i="0" kern="1200" dirty="0" smtClean="0">
                <a:solidFill>
                  <a:schemeClr val="tx1"/>
                </a:solidFill>
                <a:latin typeface="+mn-lt"/>
                <a:ea typeface="+mn-ea"/>
                <a:cs typeface="+mn-cs"/>
              </a:rPr>
              <a:t>Из приказа о награждении медалями «За отвагу» и «За боевые заслуги»:</a:t>
            </a:r>
          </a:p>
          <a:p>
            <a:r>
              <a:rPr lang="ru-RU" sz="1200" b="0" i="0" kern="1200" dirty="0" smtClean="0">
                <a:solidFill>
                  <a:schemeClr val="tx1"/>
                </a:solidFill>
                <a:latin typeface="+mn-lt"/>
                <a:ea typeface="+mn-ea"/>
                <a:cs typeface="+mn-cs"/>
              </a:rPr>
              <a:t>… За время пребывания в полку с 8 сентября 1942 года вместе с полком прошёл ответственный боевой путь. 18 ноября 1942 года был ранен… Своей жизнерадостностью, любовью к части и окружающим, в чрезвычайно трудных моментах вселял бодрость и уверенность в победе. Тов. АЛЕШКОВ любимец полка.</a:t>
            </a:r>
          </a:p>
          <a:p>
            <a:r>
              <a:rPr lang="ru-RU" sz="1200" b="0" i="0" kern="1200" dirty="0" smtClean="0">
                <a:solidFill>
                  <a:schemeClr val="tx1"/>
                </a:solidFill>
                <a:latin typeface="+mn-lt"/>
                <a:ea typeface="+mn-ea"/>
                <a:cs typeface="+mn-cs"/>
              </a:rPr>
              <a:t>Как вы думаете, сколько лет было этому бойцу? И за что его наградили?</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kern="1200" dirty="0" smtClean="0">
                <a:solidFill>
                  <a:schemeClr val="tx1"/>
                </a:solidFill>
                <a:latin typeface="+mn-lt"/>
                <a:ea typeface="+mn-ea"/>
                <a:cs typeface="+mn-cs"/>
              </a:rPr>
              <a:t>Слайд 15, 16. Полк стоял под Сталинградом. Во время очередного артобстрела боец Алёшков увидел, как в блиндаж, где находился командир, попал снаряд. Он бросился к блиндажу, но вход завалило, и в одиночку ничего нельзя было сделать. Боец под ураганным огнём добрался до сапёров, и только с их помощью удалось извлечь из-под груды земли раненого командира. А Серёжа стоял неподалёку и … ревел от радости. Ему было всего 7 лет… </a:t>
            </a:r>
          </a:p>
          <a:p>
            <a:r>
              <a:rPr lang="ru-RU" sz="1200" b="0" i="0" kern="1200" dirty="0" smtClean="0">
                <a:solidFill>
                  <a:schemeClr val="tx1"/>
                </a:solidFill>
                <a:latin typeface="+mn-lt"/>
                <a:ea typeface="+mn-ea"/>
                <a:cs typeface="+mn-cs"/>
              </a:rPr>
              <a:t>Судьба этого мальчика повторяет судьбы многих детей войны. Когда родную деревню Сережи заняли гитлеровцы, жители ушли в партизаны. В одном из переходов Сережа отстал от своих и бродил по лесу несколько дней. Спал под деревьями, питался ягодами. Когда советские войска освободили этот район, бойцы подобрали обессиленного и голодного мальчика, выходили его, сшили военную форму, зачислили в списки полка. Конечно, участвовать в боях Сережа не мог, но изо всех сил старался помочь нашим бойцам: приносил им пищу, подносил снаряды, патроны, в перерыве между боями пел песни, читал стихи, разносил почту. Его очень полюбили в полку и называли боец Алешков. Сережа вместе с солдатами попал под минометный обстрел. Осколком мины был ранен в ногу, попал в госпиталь. После лечения вернулся в полк. Солдаты устроили по этому поводу чествование. </a:t>
            </a:r>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Перед строем был зачитан приказ о награждении Сережи медалью "За боевые заслуги". Через два года его отправили учиться в Тульское Суворовское военное училище.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b="0" i="0" kern="1200" dirty="0" smtClean="0">
                <a:solidFill>
                  <a:schemeClr val="tx1"/>
                </a:solidFill>
                <a:latin typeface="+mn-lt"/>
                <a:ea typeface="+mn-ea"/>
                <a:cs typeface="+mn-cs"/>
              </a:rPr>
              <a:t>Слайд 17. А теперь перенесемся к холодному Балтийскому морю, в город Ленинград.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b="0" i="0" kern="1200" dirty="0" smtClean="0">
                <a:solidFill>
                  <a:schemeClr val="tx1"/>
                </a:solidFill>
                <a:latin typeface="+mn-lt"/>
                <a:ea typeface="+mn-ea"/>
                <a:cs typeface="+mn-cs"/>
              </a:rPr>
              <a:t>Слайд 18. Ленинград (теперь Санкт-Петербург) был окружен фашистами и оказался в блокаде. Слово «блокада» имеет два значения: 1) окружение войск противника, а также изоляция враждебного государства, города с целью прекращения его сношений с внешним миром. 2) период такого окружения. </a:t>
            </a:r>
          </a:p>
          <a:p>
            <a:r>
              <a:rPr lang="ru-RU" sz="1200" b="0" i="0" kern="1200" dirty="0" smtClean="0">
                <a:solidFill>
                  <a:schemeClr val="tx1"/>
                </a:solidFill>
                <a:latin typeface="+mn-lt"/>
                <a:ea typeface="+mn-ea"/>
                <a:cs typeface="+mn-cs"/>
              </a:rPr>
              <a:t>Враги разбомбили склады с продуктами, а новых подвезти было нельзя. В городе начался голод.</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smtClean="0">
                <a:solidFill>
                  <a:schemeClr val="tx1"/>
                </a:solidFill>
                <a:latin typeface="+mn-lt"/>
                <a:ea typeface="+mn-ea"/>
                <a:cs typeface="+mn-cs"/>
              </a:rPr>
              <a:t>Слайд 19. Таня Савичева не ходила в разведку, не взрывала вражеские эшелоны, но её подвиг не менее значим. Она написала блокадную историю своей семьи. Маленькая записная книжка, в которой сделано всего 7 записей – по одной фразе на страничке. В 1943 году Таню, уже тяжело больную, вывезли из Ленинграда, но было поздно. Таня умерла. Она так и не узнала, что Савичевы умерли не все. Выжила ее сестра Нина и брат Миша, на которого по ошибке пришло извещение о смерти. В Ленинграде, на Пискаревском кладбище, построили памятник в виде страничек танинного дневника.</a:t>
            </a:r>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2. 22 июня 1941 г. на нашу Родину вероломно напал злой и сильный враг – фашистская Германия. На защиту Родины встали не только солдаты, не только взрослые мужчины, но и женщины, и дети. Сегодня самым молодым участникам той войны уже за 80 лет. А во время войны они были еще детьми. </a:t>
            </a:r>
          </a:p>
        </p:txBody>
      </p:sp>
      <p:sp>
        <p:nvSpPr>
          <p:cNvPr id="4" name="Номер слайда 3"/>
          <p:cNvSpPr>
            <a:spLocks noGrp="1"/>
          </p:cNvSpPr>
          <p:nvPr>
            <p:ph type="sldNum" sz="quarter" idx="10"/>
          </p:nvPr>
        </p:nvSpPr>
        <p:spPr/>
        <p:txBody>
          <a:bodyPr/>
          <a:lstStyle/>
          <a:p>
            <a:fld id="{9E0CA24D-C8C5-40D9-B03A-A0E99A5D818F}"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smtClean="0">
                <a:solidFill>
                  <a:schemeClr val="tx1"/>
                </a:solidFill>
                <a:latin typeface="+mn-lt"/>
                <a:ea typeface="+mn-ea"/>
                <a:cs typeface="+mn-cs"/>
              </a:rPr>
              <a:t>Слайд 20. В 1942 году в газете «Омская правда» опубликовали письмо из редакционной почты:</a:t>
            </a:r>
          </a:p>
          <a:p>
            <a:r>
              <a:rPr lang="ru-RU" sz="1200" b="0" i="0" kern="1200" dirty="0" smtClean="0">
                <a:solidFill>
                  <a:schemeClr val="tx1"/>
                </a:solidFill>
                <a:latin typeface="+mn-lt"/>
                <a:ea typeface="+mn-ea"/>
                <a:cs typeface="+mn-cs"/>
              </a:rPr>
              <a:t>Я Ада </a:t>
            </a:r>
            <a:r>
              <a:rPr lang="ru-RU" sz="1200" b="0" i="0" kern="1200" dirty="0" err="1" smtClean="0">
                <a:solidFill>
                  <a:schemeClr val="tx1"/>
                </a:solidFill>
                <a:latin typeface="+mn-lt"/>
                <a:ea typeface="+mn-ea"/>
                <a:cs typeface="+mn-cs"/>
              </a:rPr>
              <a:t>Занегина</a:t>
            </a:r>
            <a:r>
              <a:rPr lang="ru-RU" sz="1200" b="0" i="0" kern="1200" dirty="0" smtClean="0">
                <a:solidFill>
                  <a:schemeClr val="tx1"/>
                </a:solidFill>
                <a:latin typeface="+mn-lt"/>
                <a:ea typeface="+mn-ea"/>
                <a:cs typeface="+mn-cs"/>
              </a:rPr>
              <a:t>. Мне 6 лет. Пишу </a:t>
            </a:r>
            <a:r>
              <a:rPr lang="ru-RU" sz="1200" b="0" i="0" kern="1200" dirty="0" err="1" smtClean="0">
                <a:solidFill>
                  <a:schemeClr val="tx1"/>
                </a:solidFill>
                <a:latin typeface="+mn-lt"/>
                <a:ea typeface="+mn-ea"/>
                <a:cs typeface="+mn-cs"/>
              </a:rPr>
              <a:t>по-печатному</a:t>
            </a:r>
            <a:r>
              <a:rPr lang="ru-RU" sz="1200" b="0" i="0" kern="1200" dirty="0" smtClean="0">
                <a:solidFill>
                  <a:schemeClr val="tx1"/>
                </a:solidFill>
                <a:latin typeface="+mn-lt"/>
                <a:ea typeface="+mn-ea"/>
                <a:cs typeface="+mn-cs"/>
              </a:rPr>
              <a:t>. Гитлер выгнал меня из города Сычёвка Смоленской области. Я хочу домой. Я собрала на куклу 122 рубля 25 копеек. А теперь отдаю их на танк. Дорогой дядя редактор! Напишите всем детям, чтобы они тоже свои </a:t>
            </a:r>
            <a:r>
              <a:rPr lang="ru-RU" sz="1200" b="0" i="0" kern="1200" dirty="0" smtClean="0">
                <a:solidFill>
                  <a:schemeClr val="tx1"/>
                </a:solidFill>
                <a:latin typeface="+mn-lt"/>
                <a:ea typeface="+mn-ea"/>
                <a:cs typeface="+mn-cs"/>
                <a:hlinkClick r:id="rId3" tooltip="payps.ru"/>
              </a:rPr>
              <a:t>деньги</a:t>
            </a:r>
            <a:r>
              <a:rPr lang="ru-RU" sz="1200" b="0" i="0" kern="1200" dirty="0" smtClean="0">
                <a:solidFill>
                  <a:schemeClr val="tx1"/>
                </a:solidFill>
                <a:latin typeface="+mn-lt"/>
                <a:ea typeface="+mn-ea"/>
                <a:cs typeface="+mn-cs"/>
              </a:rPr>
              <a:t> отдали на танк. И назовем его «Малютка». Когда наш танк разобьёт Гитлера, мы поедем домой.</a:t>
            </a:r>
          </a:p>
          <a:p>
            <a:r>
              <a:rPr lang="ru-RU" sz="1200" b="0" i="0" kern="1200" dirty="0" smtClean="0">
                <a:solidFill>
                  <a:schemeClr val="tx1"/>
                </a:solidFill>
                <a:latin typeface="+mn-lt"/>
                <a:ea typeface="+mn-ea"/>
                <a:cs typeface="+mn-cs"/>
              </a:rPr>
              <a:t>И дети отозвались.</a:t>
            </a:r>
          </a:p>
          <a:p>
            <a:r>
              <a:rPr lang="ru-RU" sz="1200" b="0" i="0" kern="1200" dirty="0" err="1" smtClean="0">
                <a:solidFill>
                  <a:schemeClr val="tx1"/>
                </a:solidFill>
                <a:latin typeface="+mn-lt"/>
                <a:ea typeface="+mn-ea"/>
                <a:cs typeface="+mn-cs"/>
              </a:rPr>
              <a:t>Адик</a:t>
            </a:r>
            <a:r>
              <a:rPr lang="ru-RU" sz="1200" b="0" i="0" kern="1200" dirty="0" smtClean="0">
                <a:solidFill>
                  <a:schemeClr val="tx1"/>
                </a:solidFill>
                <a:latin typeface="+mn-lt"/>
                <a:ea typeface="+mn-ea"/>
                <a:cs typeface="+mn-cs"/>
              </a:rPr>
              <a:t> Солодов, 6 лет: Я хочу вернуться в Киев. Вношу собранные на сапоги деньги — 135 рублей 56 копеек — на строительство танка «Малютка».</a:t>
            </a:r>
          </a:p>
          <a:p>
            <a:r>
              <a:rPr lang="ru-RU" sz="1200" b="0" i="0" kern="1200" dirty="0" smtClean="0">
                <a:solidFill>
                  <a:schemeClr val="tx1"/>
                </a:solidFill>
                <a:latin typeface="+mn-lt"/>
                <a:ea typeface="+mn-ea"/>
                <a:cs typeface="+mn-cs"/>
              </a:rPr>
              <a:t>Тамара Лоскутова: Мама хотела купить мне новое пальто и накопила 150 рублей. Я поношу старое пальтишко.</a:t>
            </a:r>
          </a:p>
          <a:p>
            <a:r>
              <a:rPr lang="ru-RU" sz="1200" b="0" i="0" kern="1200" dirty="0" smtClean="0">
                <a:solidFill>
                  <a:schemeClr val="tx1"/>
                </a:solidFill>
                <a:latin typeface="+mn-lt"/>
                <a:ea typeface="+mn-ea"/>
                <a:cs typeface="+mn-cs"/>
              </a:rPr>
              <a:t>Таня Чистякова: Дорогая незнакомая девочка Ада! Мне только пять лет, а я уже год жила без мамы. Я очень хочу домой, а потому с радостью даю деньги на постройку нашего танка. Скорей бы наш танк разбил врага.</a:t>
            </a:r>
          </a:p>
          <a:p>
            <a:r>
              <a:rPr lang="ru-RU" sz="1200" b="0" i="0" kern="1200" dirty="0" smtClean="0">
                <a:solidFill>
                  <a:schemeClr val="tx1"/>
                </a:solidFill>
                <a:latin typeface="+mn-lt"/>
                <a:ea typeface="+mn-ea"/>
                <a:cs typeface="+mn-cs"/>
              </a:rPr>
              <a:t>Шура Хоменко из Ишима: Мне рассказали о письме Ады </a:t>
            </a:r>
            <a:r>
              <a:rPr lang="ru-RU" sz="1200" b="0" i="0" kern="1200" dirty="0" err="1" smtClean="0">
                <a:solidFill>
                  <a:schemeClr val="tx1"/>
                </a:solidFill>
                <a:latin typeface="+mn-lt"/>
                <a:ea typeface="+mn-ea"/>
                <a:cs typeface="+mn-cs"/>
              </a:rPr>
              <a:t>Занегиной</a:t>
            </a:r>
            <a:r>
              <a:rPr lang="ru-RU" sz="1200" b="0" i="0" kern="1200" dirty="0" smtClean="0">
                <a:solidFill>
                  <a:schemeClr val="tx1"/>
                </a:solidFill>
                <a:latin typeface="+mn-lt"/>
                <a:ea typeface="+mn-ea"/>
                <a:cs typeface="+mn-cs"/>
              </a:rPr>
              <a:t> и я внёс все свои сбережения — 100 рублей и сдал на 400 рублей облигаций на постройку танка «Малютка». Мой товарищ Витя Тынянов вносит 20 рублей. Пусть наши папы громят фашистов танками, построенными на наши сбережения.</a:t>
            </a:r>
          </a:p>
          <a:p>
            <a:r>
              <a:rPr lang="ru-RU" sz="1200" b="0" i="0" kern="1200" dirty="0" smtClean="0">
                <a:solidFill>
                  <a:schemeClr val="tx1"/>
                </a:solidFill>
                <a:latin typeface="+mn-lt"/>
                <a:ea typeface="+mn-ea"/>
                <a:cs typeface="+mn-cs"/>
              </a:rPr>
              <a:t>А дети, у которых сбережений не было — старались заработать. Например, дети детского сада совхоза «Ново-Уральский» подготовили концерт и перечислили на </a:t>
            </a:r>
            <a:r>
              <a:rPr lang="ru-RU" sz="1200" b="0" i="0" kern="1200" dirty="0" err="1" smtClean="0">
                <a:solidFill>
                  <a:schemeClr val="tx1"/>
                </a:solidFill>
                <a:latin typeface="+mn-lt"/>
                <a:ea typeface="+mn-ea"/>
                <a:cs typeface="+mn-cs"/>
              </a:rPr>
              <a:t>спецсчёт</a:t>
            </a:r>
            <a:r>
              <a:rPr lang="ru-RU" sz="1200" b="0" i="0" kern="1200" dirty="0" smtClean="0">
                <a:solidFill>
                  <a:schemeClr val="tx1"/>
                </a:solidFill>
                <a:latin typeface="+mn-lt"/>
                <a:ea typeface="+mn-ea"/>
                <a:cs typeface="+mn-cs"/>
              </a:rPr>
              <a:t> в омском отделении Госбанка 20 рублей.</a:t>
            </a:r>
          </a:p>
          <a:p>
            <a:r>
              <a:rPr lang="ru-RU" sz="1200" b="0" i="0" kern="1200" dirty="0" smtClean="0">
                <a:solidFill>
                  <a:schemeClr val="tx1"/>
                </a:solidFill>
                <a:latin typeface="+mn-lt"/>
                <a:ea typeface="+mn-ea"/>
                <a:cs typeface="+mn-cs"/>
              </a:rPr>
              <a:t>Так, всем детским миром, была собрана далеко не детская сумма, которую омские власти перечислили в Фонд обороны.</a:t>
            </a:r>
          </a:p>
          <a:p>
            <a:r>
              <a:rPr lang="ru-RU" sz="1200" b="0" i="0" kern="1200" dirty="0" smtClean="0">
                <a:solidFill>
                  <a:schemeClr val="tx1"/>
                </a:solidFill>
                <a:latin typeface="+mn-lt"/>
                <a:ea typeface="+mn-ea"/>
                <a:cs typeface="+mn-cs"/>
              </a:rPr>
              <a:t>"Прошу передать дошкольникам города Омска, собравшим на строительство танка «Малютка» 160886 рублей, мой горячий привет и благодарность Красной Армии. "</a:t>
            </a:r>
          </a:p>
          <a:p>
            <a:r>
              <a:rPr lang="ru-RU" sz="1200" b="0" i="0" kern="1200" dirty="0" smtClean="0">
                <a:solidFill>
                  <a:schemeClr val="tx1"/>
                </a:solidFill>
                <a:latin typeface="+mn-lt"/>
                <a:ea typeface="+mn-ea"/>
                <a:cs typeface="+mn-cs"/>
              </a:rPr>
              <a:t>Верховный Главнокомандующий Маршал Советского Союза И. Сталин.</a:t>
            </a:r>
          </a:p>
        </p:txBody>
      </p:sp>
      <p:sp>
        <p:nvSpPr>
          <p:cNvPr id="4" name="Номер слайда 3"/>
          <p:cNvSpPr>
            <a:spLocks noGrp="1"/>
          </p:cNvSpPr>
          <p:nvPr>
            <p:ph type="sldNum" sz="quarter" idx="10"/>
          </p:nvPr>
        </p:nvSpPr>
        <p:spPr/>
        <p:txBody>
          <a:bodyPr/>
          <a:lstStyle/>
          <a:p>
            <a:fld id="{9E0CA24D-C8C5-40D9-B03A-A0E99A5D818F}"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21. На собранные детьми деньги на Сталинградском заводе «Судоверфь» был построен настоящий танк Т-60, которому дали ласковое имя «Малютка».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Слайд 22. Ада мечтала, что на этом танке будет воевать ее отец-танкист, однако механиком-водителем его стала Екатерина </a:t>
            </a:r>
            <a:r>
              <a:rPr lang="ru-RU" sz="1200" b="0" i="0" kern="1200" dirty="0" err="1" smtClean="0">
                <a:solidFill>
                  <a:schemeClr val="tx1"/>
                </a:solidFill>
                <a:latin typeface="+mn-lt"/>
                <a:ea typeface="+mn-ea"/>
                <a:cs typeface="+mn-cs"/>
              </a:rPr>
              <a:t>Петлюк</a:t>
            </a:r>
            <a:r>
              <a:rPr lang="ru-RU" sz="1200" b="0" i="0" kern="1200" dirty="0" smtClean="0">
                <a:solidFill>
                  <a:schemeClr val="tx1"/>
                </a:solidFill>
                <a:latin typeface="+mn-lt"/>
                <a:ea typeface="+mn-ea"/>
                <a:cs typeface="+mn-cs"/>
              </a:rPr>
              <a:t>. Танк «Малютка» воевал под Сталинградом. Там же погиб отец Ады, Александр </a:t>
            </a:r>
            <a:r>
              <a:rPr lang="ru-RU" sz="1200" b="0" i="0" kern="1200" dirty="0" err="1" smtClean="0">
                <a:solidFill>
                  <a:schemeClr val="tx1"/>
                </a:solidFill>
                <a:latin typeface="+mn-lt"/>
                <a:ea typeface="+mn-ea"/>
                <a:cs typeface="+mn-cs"/>
              </a:rPr>
              <a:t>Занегин</a:t>
            </a:r>
            <a:r>
              <a:rPr lang="ru-RU" sz="1200" b="0" i="0" kern="1200" dirty="0" smtClean="0">
                <a:solidFill>
                  <a:schemeClr val="tx1"/>
                </a:solidFill>
                <a:latin typeface="+mn-lt"/>
                <a:ea typeface="+mn-ea"/>
                <a:cs typeface="+mn-cs"/>
              </a:rPr>
              <a:t>. </a:t>
            </a:r>
          </a:p>
        </p:txBody>
      </p:sp>
      <p:sp>
        <p:nvSpPr>
          <p:cNvPr id="4" name="Номер слайда 3"/>
          <p:cNvSpPr>
            <a:spLocks noGrp="1"/>
          </p:cNvSpPr>
          <p:nvPr>
            <p:ph type="sldNum" sz="quarter" idx="10"/>
          </p:nvPr>
        </p:nvSpPr>
        <p:spPr/>
        <p:txBody>
          <a:bodyPr/>
          <a:lstStyle/>
          <a:p>
            <a:fld id="{9E0CA24D-C8C5-40D9-B03A-A0E99A5D818F}"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23. Работа в тылу. Работали на заводах, пахали, собирали урожай, заготавливали дрова.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24. Посылки на фронт. Шили кисеты для табака, вязали носки и варежки, писали письма.</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25-31. Памятники детям-жертвам войны стоят во многих странах мира. Вот некоторые из них.</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31</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Слайд 32. Как мало осталось в живых участников Великой Отечественной войны. Даже дети войны уходят один за другим. Именно благодаря героизму, мужеству советских людей мы на долгие десятилетия отбили всякую охоту переступать наши границы! Вот почему так важно помнить о боевых подвигах своих предков. Вам в наследство досталась прекрасная, богатая, могучая, гордая страна. Несите сквозь годы память о тех, кто ценой жизни сохранил её для потомков.</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32</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Почтим память героев минутой молчания.</a:t>
            </a:r>
            <a:endParaRPr lang="ru-RU" sz="1200" kern="1200" smtClean="0">
              <a:solidFill>
                <a:schemeClr val="tx1"/>
              </a:solidFill>
              <a:latin typeface="+mn-lt"/>
              <a:ea typeface="+mn-ea"/>
              <a:cs typeface="+mn-cs"/>
            </a:endParaRPr>
          </a:p>
          <a:p>
            <a:endParaRPr lang="ru-RU"/>
          </a:p>
        </p:txBody>
      </p:sp>
      <p:sp>
        <p:nvSpPr>
          <p:cNvPr id="4" name="Номер слайда 3"/>
          <p:cNvSpPr>
            <a:spLocks noGrp="1"/>
          </p:cNvSpPr>
          <p:nvPr>
            <p:ph type="sldNum" sz="quarter" idx="10"/>
          </p:nvPr>
        </p:nvSpPr>
        <p:spPr/>
        <p:txBody>
          <a:bodyPr/>
          <a:lstStyle/>
          <a:p>
            <a:fld id="{9E0CA24D-C8C5-40D9-B03A-A0E99A5D818F}" type="slidenum">
              <a:rPr lang="ru-RU" smtClean="0"/>
              <a:pPr/>
              <a:t>33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3. До войны это были самые обыкновенные мальчишки и девчонки. Учились, помогали старшим, играли, шалили, а иногда даже дрались. Это были простые дети и подростки, о которых знали только родные, одноклассники и друзья. И никто не ожидал, что именно эти мальчишки и девчонки способны совершить великий подвиг во славу свободы и независимости своей Родины!</a:t>
            </a:r>
          </a:p>
        </p:txBody>
      </p:sp>
      <p:sp>
        <p:nvSpPr>
          <p:cNvPr id="4" name="Номер слайда 3"/>
          <p:cNvSpPr>
            <a:spLocks noGrp="1"/>
          </p:cNvSpPr>
          <p:nvPr>
            <p:ph type="sldNum" sz="quarter" idx="10"/>
          </p:nvPr>
        </p:nvSpPr>
        <p:spPr/>
        <p:txBody>
          <a:bodyPr/>
          <a:lstStyle/>
          <a:p>
            <a:fld id="{9E0CA24D-C8C5-40D9-B03A-A0E99A5D818F}"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4. Во время Великой Отечественной войны против гитлеровских оккупантов действовала целая армия мальчишек и девчонок. В Большой Российской Энциклопедии написано, что в годы Великой Отечественной войны более 35 тыс. юных защитников Родины было награждено боевыми орденами и медалями. Четверо из них были удостоены высшей награды – звания Герой Советского Союза. Это Марат </a:t>
            </a:r>
            <a:r>
              <a:rPr lang="ru-RU" sz="1200" kern="1200" dirty="0" err="1" smtClean="0">
                <a:solidFill>
                  <a:schemeClr val="tx1"/>
                </a:solidFill>
                <a:latin typeface="+mn-lt"/>
                <a:ea typeface="+mn-ea"/>
                <a:cs typeface="+mn-cs"/>
              </a:rPr>
              <a:t>Казей</a:t>
            </a:r>
            <a:r>
              <a:rPr lang="ru-RU" sz="1200" kern="1200" dirty="0" smtClean="0">
                <a:solidFill>
                  <a:schemeClr val="tx1"/>
                </a:solidFill>
                <a:latin typeface="+mn-lt"/>
                <a:ea typeface="+mn-ea"/>
                <a:cs typeface="+mn-cs"/>
              </a:rPr>
              <a:t>, Зина Портнова, Валя Котик, Леня Голиков.</a:t>
            </a:r>
          </a:p>
          <a:p>
            <a:r>
              <a:rPr lang="ru-RU" sz="1200" kern="1200" dirty="0" smtClean="0">
                <a:solidFill>
                  <a:schemeClr val="tx1"/>
                </a:solidFill>
                <a:latin typeface="+mn-lt"/>
                <a:ea typeface="+mn-ea"/>
                <a:cs typeface="+mn-cs"/>
              </a:rPr>
              <a:t>Их именами названы улицы, им поставлены памятники не только в нашей стране, но и в других странах. Было бы интересно увидеть эти памятники, пройтись по этим улицам. К сожалению, это невозможно. Но благодаря современным технологиям мы все-таки можем все это увидеть. И сегодня мы с вами отправимся на небольшую экскурсию по местам, где жили и воевали ребята-герои Великой Отечественной войны. </a:t>
            </a:r>
          </a:p>
          <a:p>
            <a:r>
              <a:rPr lang="ru-RU" sz="1200" kern="1200" dirty="0" smtClean="0">
                <a:solidFill>
                  <a:schemeClr val="tx1"/>
                </a:solidFill>
                <a:latin typeface="+mn-lt"/>
                <a:ea typeface="+mn-ea"/>
                <a:cs typeface="+mn-cs"/>
              </a:rPr>
              <a:t>Мальчишки и девчонки не дожидались, пока их «призовут» взрослые, – начали действовать с первых дней войны. Я расскажу вам о некоторых из них.</a:t>
            </a:r>
          </a:p>
        </p:txBody>
      </p:sp>
      <p:sp>
        <p:nvSpPr>
          <p:cNvPr id="4" name="Номер слайда 3"/>
          <p:cNvSpPr>
            <a:spLocks noGrp="1"/>
          </p:cNvSpPr>
          <p:nvPr>
            <p:ph type="sldNum" sz="quarter" idx="10"/>
          </p:nvPr>
        </p:nvSpPr>
        <p:spPr/>
        <p:txBody>
          <a:bodyPr/>
          <a:lstStyle/>
          <a:p>
            <a:fld id="{9E0CA24D-C8C5-40D9-B03A-A0E99A5D818F}"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5.Начнем мы нашу экскурсию с города Бреста, а точнее с крепости, которая находится в этом городе. </a:t>
            </a:r>
          </a:p>
          <a:p>
            <a:r>
              <a:rPr lang="ru-RU" sz="1200" kern="1200" dirty="0" smtClean="0">
                <a:solidFill>
                  <a:schemeClr val="tx1"/>
                </a:solidFill>
                <a:latin typeface="+mn-lt"/>
                <a:ea typeface="+mn-ea"/>
                <a:cs typeface="+mn-cs"/>
              </a:rPr>
              <a:t>Брестская крепость встретила врага в первый день войны, так как стоит на границе. Бомбежка началась рано утром. </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kern="1200" dirty="0" smtClean="0">
                <a:solidFill>
                  <a:schemeClr val="tx1"/>
                </a:solidFill>
                <a:latin typeface="+mn-lt"/>
                <a:ea typeface="+mn-ea"/>
                <a:cs typeface="+mn-cs"/>
              </a:rPr>
              <a:t>Слайд 6. Тринадцатилетний горнист Володя </a:t>
            </a:r>
            <a:r>
              <a:rPr lang="ru-RU" sz="1200" kern="1200" dirty="0" err="1" smtClean="0">
                <a:solidFill>
                  <a:schemeClr val="tx1"/>
                </a:solidFill>
                <a:latin typeface="+mn-lt"/>
                <a:ea typeface="+mn-ea"/>
                <a:cs typeface="+mn-cs"/>
              </a:rPr>
              <a:t>Казьмин</a:t>
            </a:r>
            <a:r>
              <a:rPr lang="ru-RU" sz="1200" kern="1200" dirty="0" smtClean="0">
                <a:solidFill>
                  <a:schemeClr val="tx1"/>
                </a:solidFill>
                <a:latin typeface="+mn-lt"/>
                <a:ea typeface="+mn-ea"/>
                <a:cs typeface="+mn-cs"/>
              </a:rPr>
              <a:t> вместе со взрослыми отражал атаки фашистов, помогал в госпитале, приносил под обстрелом воду раненым. За оборону Брестской крепости награждён орденом Красной Звезды.</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kern="1200" dirty="0" smtClean="0">
                <a:solidFill>
                  <a:schemeClr val="tx1"/>
                </a:solidFill>
                <a:latin typeface="+mn-lt"/>
                <a:ea typeface="+mn-ea"/>
                <a:cs typeface="+mn-cs"/>
              </a:rPr>
              <a:t>Слайд 7. Отец Вали Зенкиной служил в Брестской крепости. В мае 1941 года девочка отпраздновала свое </a:t>
            </a:r>
            <a:r>
              <a:rPr lang="ru-RU" sz="1200" b="0" kern="1200" dirty="0" err="1" smtClean="0">
                <a:solidFill>
                  <a:schemeClr val="tx1"/>
                </a:solidFill>
                <a:latin typeface="+mn-lt"/>
                <a:ea typeface="+mn-ea"/>
                <a:cs typeface="+mn-cs"/>
              </a:rPr>
              <a:t>четырнадцатилетие</a:t>
            </a:r>
            <a:r>
              <a:rPr lang="ru-RU" sz="1200" b="0" kern="1200" dirty="0" smtClean="0">
                <a:solidFill>
                  <a:schemeClr val="tx1"/>
                </a:solidFill>
                <a:latin typeface="+mn-lt"/>
                <a:ea typeface="+mn-ea"/>
                <a:cs typeface="+mn-cs"/>
              </a:rPr>
              <a:t>, а 10 июня, радостная, показала маме похвальную грамоту за седьмой класс. Через несколько дней Валя проснулась от страшного грохота – это фашисты обстреливали крепость. Отец сразу ушел воевать, а Валя с мамой, как и другие женщины и дети, попала в плен к фашистам. Валю заставили вернуться в крепость, чтобы она убедила защитников сдаться. Вместо этого девочка рассказала бойцам все, что успела заметить о фашистах – сколько у них войск, какие орудия, где они находятся. Валя осталась в крепости, стала работать в госпитале, а при особо сильных атаках гитлеровцев брала в руки оружие и стреляла.</a:t>
            </a:r>
            <a:r>
              <a:rPr lang="ru-RU" sz="1200" b="0" i="1" kern="1200" dirty="0" smtClean="0">
                <a:solidFill>
                  <a:schemeClr val="tx1"/>
                </a:solidFill>
                <a:latin typeface="+mn-lt"/>
                <a:ea typeface="+mn-ea"/>
                <a:cs typeface="+mn-cs"/>
              </a:rPr>
              <a:t> За отвагу и мужество Валя была награждена орденом Красной Звезды.</a:t>
            </a:r>
            <a:endParaRPr lang="ru-RU" sz="1200" b="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kern="1200" dirty="0" smtClean="0">
                <a:solidFill>
                  <a:schemeClr val="tx1"/>
                </a:solidFill>
                <a:latin typeface="+mn-lt"/>
                <a:ea typeface="+mn-ea"/>
                <a:cs typeface="+mn-cs"/>
              </a:rPr>
              <a:t>Слайд 8. В деревне Байки Брестской области жил мальчик Тихон со смешной фамилией Баран. Тихон был обыкновенным мальчишкой, каких было много в деревне – учился, играл с ребятами, помогал маме ухаживать за младшими сестрами, был скромным и серьезным, как отец. Тихон во всем старался быть похожим на него. Когда началась война, Тихону было 9 лет. Деревню захватили фашисты. Два года Тихон помогал партизанам – разносил листовки, передавал еду и оружие. Фашисты выследили подпольщиков, и мальчик ушел в лес к партизанам. Однажды, когда Тихон навещал родных, в деревню приехали фашисты. За связь с партизанами всех жителей расстреляли. Деревню сожгли. «А ты, – сказали Тихону, – укажешь нам путь к партизанам». Мальчик сделал вид, что согласился, а сам завел врагов в непроходимое болото. Фашисты убили Тихона, но и сами не смогли выбраться из трясины.</a:t>
            </a:r>
          </a:p>
        </p:txBody>
      </p:sp>
      <p:sp>
        <p:nvSpPr>
          <p:cNvPr id="4" name="Номер слайда 3"/>
          <p:cNvSpPr>
            <a:spLocks noGrp="1"/>
          </p:cNvSpPr>
          <p:nvPr>
            <p:ph type="sldNum" sz="quarter" idx="10"/>
          </p:nvPr>
        </p:nvSpPr>
        <p:spPr/>
        <p:txBody>
          <a:bodyPr/>
          <a:lstStyle/>
          <a:p>
            <a:fld id="{9E0CA24D-C8C5-40D9-B03A-A0E99A5D818F}"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kern="1200" dirty="0" smtClean="0">
                <a:solidFill>
                  <a:schemeClr val="tx1"/>
                </a:solidFill>
                <a:latin typeface="+mn-lt"/>
                <a:ea typeface="+mn-ea"/>
                <a:cs typeface="+mn-cs"/>
              </a:rPr>
              <a:t>Слайд 9. А теперь давайте отправимся в красивый старинный город Киев.</a:t>
            </a:r>
          </a:p>
          <a:p>
            <a:endParaRPr lang="ru-RU" dirty="0"/>
          </a:p>
        </p:txBody>
      </p:sp>
      <p:sp>
        <p:nvSpPr>
          <p:cNvPr id="4" name="Номер слайда 3"/>
          <p:cNvSpPr>
            <a:spLocks noGrp="1"/>
          </p:cNvSpPr>
          <p:nvPr>
            <p:ph type="sldNum" sz="quarter" idx="10"/>
          </p:nvPr>
        </p:nvSpPr>
        <p:spPr/>
        <p:txBody>
          <a:bodyPr/>
          <a:lstStyle/>
          <a:p>
            <a:fld id="{9E0CA24D-C8C5-40D9-B03A-A0E99A5D818F}"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682EC2D-7078-4856-B27E-A65291DC0127}" type="datetimeFigureOut">
              <a:rPr lang="ru-RU"/>
              <a:pPr>
                <a:defRPr/>
              </a:pPr>
              <a:t>09.05.2018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F051B2-B9EE-4D2D-B480-59247358696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2C693F0-041B-4087-9DA9-890E7785CCE9}" type="datetimeFigureOut">
              <a:rPr lang="ru-RU"/>
              <a:pPr>
                <a:defRPr/>
              </a:pPr>
              <a:t>09.05.2018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7DCF247-DACC-43BA-B543-EDF0C0E2C7D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EDAF4ED-D8FE-4806-B528-F92D8BEBBE30}" type="datetimeFigureOut">
              <a:rPr lang="ru-RU"/>
              <a:pPr>
                <a:defRPr/>
              </a:pPr>
              <a:t>09.05.2018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04B21B-BCA7-40A8-BC7D-F7CAF1D6B8C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E15B46-B88B-4871-A90C-F36380C3872B}" type="datetimeFigureOut">
              <a:rPr lang="ru-RU"/>
              <a:pPr>
                <a:defRPr/>
              </a:pPr>
              <a:t>09.05.2018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62F6FC-3CD9-45C8-856E-466A595DBC9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69D66C3-4658-47D0-888F-FC1BA4C5DC09}" type="datetimeFigureOut">
              <a:rPr lang="ru-RU"/>
              <a:pPr>
                <a:defRPr/>
              </a:pPr>
              <a:t>09.05.2018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6BFA26E-0238-4D02-8F50-7924B482BD8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B286C83-591A-49C3-A401-70AE8B76B192}" type="datetimeFigureOut">
              <a:rPr lang="ru-RU"/>
              <a:pPr>
                <a:defRPr/>
              </a:pPr>
              <a:t>09.05.2018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6D8202-3434-411E-B370-DECCEFB3C99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29202F1B-D165-48C4-9659-511EC9884C9F}" type="datetimeFigureOut">
              <a:rPr lang="ru-RU"/>
              <a:pPr>
                <a:defRPr/>
              </a:pPr>
              <a:t>09.05.2018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B819472-7548-4AFF-A046-B23A6CA5081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AB0AEC3-8137-4CE6-9F8E-3A3776E1D7EA}" type="datetimeFigureOut">
              <a:rPr lang="ru-RU"/>
              <a:pPr>
                <a:defRPr/>
              </a:pPr>
              <a:t>09.05.2018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694714B-1032-4DAE-A7B2-A196FB60906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48D7A61-3A23-4C1C-907A-2C928210DDD3}" type="datetimeFigureOut">
              <a:rPr lang="ru-RU"/>
              <a:pPr>
                <a:defRPr/>
              </a:pPr>
              <a:t>09.05.2018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ADD2ECA-91CB-491E-B342-10155F9DEB5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0128449-F13A-46D8-9285-292DD0B991FB}" type="datetimeFigureOut">
              <a:rPr lang="ru-RU"/>
              <a:pPr>
                <a:defRPr/>
              </a:pPr>
              <a:t>09.05.2018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BAA458-F509-48E4-B09B-EEEEDE619EC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D6ACDCF-8468-4F83-BB97-0257013FA707}" type="datetimeFigureOut">
              <a:rPr lang="ru-RU"/>
              <a:pPr>
                <a:defRPr/>
              </a:pPr>
              <a:t>09.05.2018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08362AB-2AAA-40AA-AFB8-C77A7C72730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EF6E64D-C98F-403B-8721-2D35FFBD4C4F}" type="datetimeFigureOut">
              <a:rPr lang="ru-RU"/>
              <a:pPr>
                <a:defRPr/>
              </a:pPr>
              <a:t>09.05.2018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1ED476A-1552-4C96-9BA6-AE02A1F2D2F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gi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hyperlink" Target="http://www.pomnivoinu.ru/img/reports/1247/img/04.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hyperlink" Target="http://www.pomnivoinu.ru/img/reports/1247/img/02.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www.pomnivoinu.ru/img/reports/1065/img/01.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hyperlink" Target="http://www.pomnivoinu.ru/img/reports/1065/img/02.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i033.radikal.ru/0910/f2/2c264d673989.jpg" TargetMode="External"/><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jpeg"/><Relationship Id="rId7" Type="http://schemas.openxmlformats.org/officeDocument/2006/relationships/hyperlink" Target="http://qiq.ru/showim/460526"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hyperlink" Target="http://qiq.ru/showim/460536" TargetMode="Externa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hyperlink" Target="http://www.filipoc.ru/attaches/posts/heroes/2013-07-30/vladimir-kazmin/vladimir-kazmin-1.jpg" TargetMode="External"/><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filipoc.ru/attaches/posts/heroes/2013-07-30/vladimir-kazmin/vladimir-kazmin-3.jpg" TargetMode="External"/><Relationship Id="rId5" Type="http://schemas.openxmlformats.org/officeDocument/2006/relationships/image" Target="../media/image16.jpeg"/><Relationship Id="rId10" Type="http://schemas.openxmlformats.org/officeDocument/2006/relationships/image" Target="../media/image19.jpeg"/><Relationship Id="rId4" Type="http://schemas.openxmlformats.org/officeDocument/2006/relationships/hyperlink" Target="http://www.filipoc.ru/attaches/posts/heroes/2013-07-30/vladimir-kazmin/vladimir-kazmin-4.jpg" TargetMode="Externa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filipoc.ru/attaches/posts/heroes/2013-06-21/valya-zenkina/valya-zenkina-3.jpg" TargetMode="External"/><Relationship Id="rId5" Type="http://schemas.openxmlformats.org/officeDocument/2006/relationships/image" Target="../media/image21.jpeg"/><Relationship Id="rId4" Type="http://schemas.openxmlformats.org/officeDocument/2006/relationships/hyperlink" Target="http://www.filipoc.ru/attaches/posts/heroes/2013-06-21/valya-zenkina/valya-zenkina-1.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filipoc.ru/attaches/posts/heroes/2012-10-25/tihon-baran-za-mamu-za-sester-za-rodnuyu-derevnyu/54cc3edbe351a1712a7d80ed0e1d4292.jpg" TargetMode="External"/><Relationship Id="rId5" Type="http://schemas.openxmlformats.org/officeDocument/2006/relationships/image" Target="../media/image23.jpeg"/><Relationship Id="rId4" Type="http://schemas.openxmlformats.org/officeDocument/2006/relationships/hyperlink" Target="http://www.filipoc.ru/attaches/posts/heroes/2012-10-25/tihon-baran-za-mamu-za-sester-za-rodnuyu-derevnyu/0b436d722dfdee173b805894608cec87.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C:\Users\лена\Desktop\Рисунок1.jpg"/>
          <p:cNvPicPr>
            <a:picLocks noChangeAspect="1" noChangeArrowheads="1"/>
          </p:cNvPicPr>
          <p:nvPr/>
        </p:nvPicPr>
        <p:blipFill>
          <a:blip r:embed="rId3" cstate="print"/>
          <a:srcRect/>
          <a:stretch>
            <a:fillRect/>
          </a:stretch>
        </p:blipFill>
        <p:spPr bwMode="auto">
          <a:xfrm>
            <a:off x="-7938" y="-7938"/>
            <a:ext cx="9159876" cy="6875463"/>
          </a:xfrm>
          <a:prstGeom prst="rect">
            <a:avLst/>
          </a:prstGeom>
          <a:noFill/>
        </p:spPr>
      </p:pic>
      <p:sp>
        <p:nvSpPr>
          <p:cNvPr id="5" name="Заголовок 1"/>
          <p:cNvSpPr txBox="1">
            <a:spLocks/>
          </p:cNvSpPr>
          <p:nvPr/>
        </p:nvSpPr>
        <p:spPr bwMode="auto">
          <a:xfrm>
            <a:off x="1115616" y="116632"/>
            <a:ext cx="7772400" cy="38884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250000"/>
              </a:lnSpc>
              <a:spcBef>
                <a:spcPct val="0"/>
              </a:spcBef>
              <a:spcAft>
                <a:spcPct val="0"/>
              </a:spcAft>
              <a:buClrTx/>
              <a:buSzTx/>
              <a:buFontTx/>
              <a:buNone/>
              <a:tabLst/>
              <a:defRPr/>
            </a:pPr>
            <a:r>
              <a:rPr kumimoji="0" lang="ru-RU" sz="6600" b="1" i="1" u="none" strike="noStrike" kern="1200" cap="none" spc="0" normalizeH="0" baseline="0" noProof="0" dirty="0" smtClean="0">
                <a:ln w="38100">
                  <a:solidFill>
                    <a:srgbClr val="C00000"/>
                  </a:solidFill>
                </a:ln>
                <a:solidFill>
                  <a:srgbClr val="FF0000"/>
                </a:solidFill>
                <a:effectLst/>
                <a:uLnTx/>
                <a:uFillTx/>
                <a:latin typeface="+mj-lt"/>
                <a:ea typeface="+mj-ea"/>
                <a:cs typeface="+mj-cs"/>
              </a:rPr>
              <a:t>Дети-герои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6600" b="1" i="1" u="none" strike="noStrike" kern="1200" cap="none" spc="0" normalizeH="0" baseline="0" noProof="0" dirty="0" smtClean="0">
                <a:ln w="38100">
                  <a:solidFill>
                    <a:srgbClr val="C00000"/>
                  </a:solidFill>
                </a:ln>
                <a:solidFill>
                  <a:srgbClr val="FF0000"/>
                </a:solidFill>
                <a:effectLst/>
                <a:uLnTx/>
                <a:uFillTx/>
                <a:latin typeface="+mj-lt"/>
                <a:ea typeface="+mj-ea"/>
                <a:cs typeface="+mj-cs"/>
              </a:rPr>
              <a:t>Великой Отечественной войны</a:t>
            </a:r>
          </a:p>
        </p:txBody>
      </p:sp>
      <p:sp>
        <p:nvSpPr>
          <p:cNvPr id="6" name="TextBox 5"/>
          <p:cNvSpPr txBox="1"/>
          <p:nvPr/>
        </p:nvSpPr>
        <p:spPr>
          <a:xfrm>
            <a:off x="2530034" y="5646646"/>
            <a:ext cx="6357982" cy="954107"/>
          </a:xfrm>
          <a:prstGeom prst="rect">
            <a:avLst/>
          </a:prstGeom>
          <a:noFill/>
        </p:spPr>
        <p:txBody>
          <a:bodyPr wrap="square" rtlCol="0">
            <a:spAutoFit/>
          </a:bodyPr>
          <a:lstStyle/>
          <a:p>
            <a:pPr algn="r"/>
            <a:r>
              <a:rPr lang="ru-RU" i="1" dirty="0" smtClean="0"/>
              <a:t>Автор:</a:t>
            </a:r>
          </a:p>
          <a:p>
            <a:pPr algn="r"/>
            <a:r>
              <a:rPr lang="ru-RU" i="1" dirty="0" smtClean="0"/>
              <a:t>Платонова Л.В., библиотекарь </a:t>
            </a:r>
          </a:p>
          <a:p>
            <a:pPr algn="r"/>
            <a:r>
              <a:rPr lang="ru-RU" i="1" dirty="0" smtClean="0"/>
              <a:t>Детской библиотеки г. Инты</a:t>
            </a:r>
            <a:r>
              <a:rPr lang="ru-RU" sz="2000" b="1" i="1" dirty="0" smtClean="0"/>
              <a:t> </a:t>
            </a:r>
            <a:endParaRPr lang="ru-RU" sz="2000" b="1"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3" name="Заголовок 12"/>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Костя Кравчук</a:t>
            </a:r>
            <a:endParaRPr lang="ru-RU" b="1" dirty="0">
              <a:solidFill>
                <a:srgbClr val="FF0000"/>
              </a:solidFill>
              <a:latin typeface="Bookman Old Style" pitchFamily="18" charset="0"/>
            </a:endParaRPr>
          </a:p>
        </p:txBody>
      </p:sp>
      <p:pic>
        <p:nvPicPr>
          <p:cNvPr id="44034" name="Picture 2" descr="http://img-fotki.yandex.ru/get/9115/14576209.e8/0_d45a5_268ff9b0_orig.jpg"/>
          <p:cNvPicPr>
            <a:picLocks noChangeAspect="1" noChangeArrowheads="1"/>
          </p:cNvPicPr>
          <p:nvPr/>
        </p:nvPicPr>
        <p:blipFill>
          <a:blip r:embed="rId4" cstate="print"/>
          <a:srcRect/>
          <a:stretch>
            <a:fillRect/>
          </a:stretch>
        </p:blipFill>
        <p:spPr bwMode="auto">
          <a:xfrm>
            <a:off x="539552" y="1196752"/>
            <a:ext cx="3394952" cy="4536504"/>
          </a:xfrm>
          <a:prstGeom prst="rect">
            <a:avLst/>
          </a:prstGeom>
          <a:noFill/>
        </p:spPr>
      </p:pic>
      <p:pic>
        <p:nvPicPr>
          <p:cNvPr id="10" name="Рисунок 9" descr="http://teachpro.ru/EOR/School/OBJSupplies11/Html/der11163.files/image005.jpg"/>
          <p:cNvPicPr/>
          <p:nvPr/>
        </p:nvPicPr>
        <p:blipFill>
          <a:blip r:embed="rId5" cstate="print"/>
          <a:srcRect/>
          <a:stretch>
            <a:fillRect/>
          </a:stretch>
        </p:blipFill>
        <p:spPr bwMode="auto">
          <a:xfrm>
            <a:off x="4572000" y="1268760"/>
            <a:ext cx="4320480" cy="3942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3" name="Заголовок 12"/>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Костя Кравчук</a:t>
            </a:r>
            <a:endParaRPr lang="ru-RU" b="1" dirty="0">
              <a:solidFill>
                <a:srgbClr val="FF0000"/>
              </a:solidFill>
              <a:latin typeface="Bookman Old Style" pitchFamily="18" charset="0"/>
            </a:endParaRPr>
          </a:p>
        </p:txBody>
      </p:sp>
      <p:pic>
        <p:nvPicPr>
          <p:cNvPr id="44038" name="Picture 6" descr="http://img-fotki.yandex.ru/get/9217/14576209.e8/0_d45a2_b79e60d8_orig.jpg"/>
          <p:cNvPicPr>
            <a:picLocks noChangeAspect="1" noChangeArrowheads="1"/>
          </p:cNvPicPr>
          <p:nvPr/>
        </p:nvPicPr>
        <p:blipFill>
          <a:blip r:embed="rId4" cstate="print"/>
          <a:srcRect l="8505"/>
          <a:stretch>
            <a:fillRect/>
          </a:stretch>
        </p:blipFill>
        <p:spPr bwMode="auto">
          <a:xfrm>
            <a:off x="5004048" y="717810"/>
            <a:ext cx="3744416" cy="5601578"/>
          </a:xfrm>
          <a:prstGeom prst="rect">
            <a:avLst/>
          </a:prstGeom>
          <a:noFill/>
        </p:spPr>
      </p:pic>
      <p:pic>
        <p:nvPicPr>
          <p:cNvPr id="44040" name="Picture 8" descr="Написать сообщения на тему символы воинской чести доблести и славы"/>
          <p:cNvPicPr>
            <a:picLocks noChangeAspect="1" noChangeArrowheads="1"/>
          </p:cNvPicPr>
          <p:nvPr/>
        </p:nvPicPr>
        <p:blipFill>
          <a:blip r:embed="rId5" cstate="print"/>
          <a:srcRect l="13440"/>
          <a:stretch>
            <a:fillRect/>
          </a:stretch>
        </p:blipFill>
        <p:spPr bwMode="auto">
          <a:xfrm>
            <a:off x="395536" y="1844824"/>
            <a:ext cx="3710186" cy="4314826"/>
          </a:xfrm>
          <a:prstGeom prst="rect">
            <a:avLst/>
          </a:prstGeom>
          <a:noFill/>
        </p:spPr>
      </p:pic>
      <p:pic>
        <p:nvPicPr>
          <p:cNvPr id="44036" name="Picture 4" descr="Боевые ордена"/>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4016" y="0"/>
            <a:ext cx="1259632" cy="253259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12"/>
          <p:cNvSpPr txBox="1">
            <a:spLocks/>
          </p:cNvSpPr>
          <p:nvPr/>
        </p:nvSpPr>
        <p:spPr bwMode="auto">
          <a:xfrm>
            <a:off x="457200" y="26977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Севастополь</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7106" name="Picture 2" descr="Муниципальное бюджетное общеобразовательное учреждение &quot;Мариинская гимназия&quot; - Официальный сайт"/>
          <p:cNvPicPr>
            <a:picLocks noChangeAspect="1" noChangeArrowheads="1"/>
          </p:cNvPicPr>
          <p:nvPr/>
        </p:nvPicPr>
        <p:blipFill>
          <a:blip r:embed="rId4" cstate="print"/>
          <a:srcRect/>
          <a:stretch>
            <a:fillRect/>
          </a:stretch>
        </p:blipFill>
        <p:spPr bwMode="auto">
          <a:xfrm>
            <a:off x="1763688" y="1772816"/>
            <a:ext cx="6441102" cy="4824536"/>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Объект 6"/>
          <p:cNvSpPr>
            <a:spLocks noGrp="1"/>
          </p:cNvSpPr>
          <p:nvPr>
            <p:ph sz="half" idx="1"/>
          </p:nvPr>
        </p:nvSpPr>
        <p:spPr/>
        <p:txBody>
          <a:bodyPr/>
          <a:lstStyle/>
          <a:p>
            <a:endParaRPr lang="ru-RU" dirty="0"/>
          </a:p>
        </p:txBody>
      </p:sp>
      <p:sp>
        <p:nvSpPr>
          <p:cNvPr id="9" name="Заголовок 8"/>
          <p:cNvSpPr>
            <a:spLocks noGrp="1"/>
          </p:cNvSpPr>
          <p:nvPr>
            <p:ph type="title"/>
          </p:nvPr>
        </p:nvSpPr>
        <p:spPr>
          <a:xfrm>
            <a:off x="-108520" y="-171400"/>
            <a:ext cx="8229600" cy="1143000"/>
          </a:xfrm>
        </p:spPr>
        <p:txBody>
          <a:bodyPr/>
          <a:lstStyle/>
          <a:p>
            <a:r>
              <a:rPr lang="ru-RU" b="1" dirty="0" smtClean="0">
                <a:solidFill>
                  <a:srgbClr val="FF0000"/>
                </a:solidFill>
                <a:latin typeface="Bookman Old Style" pitchFamily="18" charset="0"/>
              </a:rPr>
              <a:t>Володя </a:t>
            </a:r>
            <a:r>
              <a:rPr lang="ru-RU" b="1" dirty="0" err="1" smtClean="0">
                <a:solidFill>
                  <a:srgbClr val="FF0000"/>
                </a:solidFill>
                <a:latin typeface="Bookman Old Style" pitchFamily="18" charset="0"/>
              </a:rPr>
              <a:t>Арешьянц</a:t>
            </a:r>
            <a:endParaRPr lang="ru-RU" b="1" dirty="0">
              <a:solidFill>
                <a:srgbClr val="FF0000"/>
              </a:solidFill>
              <a:latin typeface="Bookman Old Style" pitchFamily="18" charset="0"/>
            </a:endParaRPr>
          </a:p>
        </p:txBody>
      </p:sp>
      <p:pic>
        <p:nvPicPr>
          <p:cNvPr id="23553" name="Picture 1"/>
          <p:cNvPicPr>
            <a:picLocks noChangeAspect="1" noChangeArrowheads="1"/>
          </p:cNvPicPr>
          <p:nvPr/>
        </p:nvPicPr>
        <p:blipFill>
          <a:blip r:embed="rId4" cstate="print"/>
          <a:srcRect t="8454" b="4192"/>
          <a:stretch>
            <a:fillRect/>
          </a:stretch>
        </p:blipFill>
        <p:spPr bwMode="auto">
          <a:xfrm>
            <a:off x="611560" y="1124743"/>
            <a:ext cx="5400600" cy="5325079"/>
          </a:xfrm>
          <a:prstGeom prst="rect">
            <a:avLst/>
          </a:prstGeom>
          <a:noFill/>
          <a:ln w="9525">
            <a:noFill/>
            <a:miter lim="800000"/>
            <a:headEnd/>
            <a:tailEnd/>
          </a:ln>
          <a:effectLst/>
        </p:spPr>
      </p:pic>
      <p:pic>
        <p:nvPicPr>
          <p:cNvPr id="23554" name="Picture 2"/>
          <p:cNvPicPr>
            <a:picLocks noChangeAspect="1" noChangeArrowheads="1"/>
          </p:cNvPicPr>
          <p:nvPr/>
        </p:nvPicPr>
        <p:blipFill>
          <a:blip r:embed="rId5" cstate="print"/>
          <a:srcRect l="10012" t="6422" r="6230" b="19219"/>
          <a:stretch>
            <a:fillRect/>
          </a:stretch>
        </p:blipFill>
        <p:spPr bwMode="auto">
          <a:xfrm>
            <a:off x="539552" y="1196751"/>
            <a:ext cx="5688632" cy="5207903"/>
          </a:xfrm>
          <a:prstGeom prst="rect">
            <a:avLst/>
          </a:prstGeom>
          <a:noFill/>
          <a:ln w="9525">
            <a:noFill/>
            <a:miter lim="800000"/>
            <a:headEnd/>
            <a:tailEnd/>
          </a:ln>
          <a:effectLst/>
        </p:spPr>
      </p:pic>
      <p:pic>
        <p:nvPicPr>
          <p:cNvPr id="23556" name="Picture 4" descr="Медаль &quot;За отвагу&quot; - Боевые ордена и медали"/>
          <p:cNvPicPr>
            <a:picLocks noChangeAspect="1" noChangeArrowheads="1"/>
          </p:cNvPicPr>
          <p:nvPr/>
        </p:nvPicPr>
        <p:blipFill>
          <a:blip r:embed="rId6" cstate="print">
            <a:clrChange>
              <a:clrFrom>
                <a:srgbClr val="E8EAF7"/>
              </a:clrFrom>
              <a:clrTo>
                <a:srgbClr val="E8EAF7">
                  <a:alpha val="0"/>
                </a:srgbClr>
              </a:clrTo>
            </a:clrChange>
          </a:blip>
          <a:srcRect/>
          <a:stretch>
            <a:fillRect/>
          </a:stretch>
        </p:blipFill>
        <p:spPr bwMode="auto">
          <a:xfrm>
            <a:off x="323528" y="836712"/>
            <a:ext cx="1762996" cy="3744416"/>
          </a:xfrm>
          <a:prstGeom prst="rect">
            <a:avLst/>
          </a:prstGeom>
          <a:noFill/>
          <a:scene3d>
            <a:camera prst="isometricOffAxis1Right"/>
            <a:lightRig rig="threePt" dir="t"/>
          </a:scene3d>
        </p:spPr>
      </p:pic>
      <p:pic>
        <p:nvPicPr>
          <p:cNvPr id="23558" name="Picture 6" descr="Что за медали у ветерана - Русский коллекционер. Военный Антиквариат."/>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195736" y="908720"/>
            <a:ext cx="1788678" cy="3312368"/>
          </a:xfrm>
          <a:prstGeom prst="rect">
            <a:avLst/>
          </a:prstGeom>
          <a:noFill/>
          <a:scene3d>
            <a:camera prst="isometricOffAxis1Right"/>
            <a:lightRig rig="threePt" dir="t"/>
          </a:scene3d>
        </p:spPr>
      </p:pic>
      <p:pic>
        <p:nvPicPr>
          <p:cNvPr id="23560" name="Picture 8" descr="Ордена и медали СССР времен ВОВ - Фотоальбомы - Хроника мировых войн"/>
          <p:cNvPicPr>
            <a:picLocks noChangeAspect="1" noChangeArrowheads="1"/>
          </p:cNvPicPr>
          <p:nvPr/>
        </p:nvPicPr>
        <p:blipFill>
          <a:blip r:embed="rId8" cstate="print">
            <a:clrChange>
              <a:clrFrom>
                <a:srgbClr val="EBEAF0"/>
              </a:clrFrom>
              <a:clrTo>
                <a:srgbClr val="EBEAF0">
                  <a:alpha val="0"/>
                </a:srgbClr>
              </a:clrTo>
            </a:clrChange>
          </a:blip>
          <a:srcRect/>
          <a:stretch>
            <a:fillRect/>
          </a:stretch>
        </p:blipFill>
        <p:spPr bwMode="auto">
          <a:xfrm>
            <a:off x="4139952" y="908720"/>
            <a:ext cx="1844845" cy="3456384"/>
          </a:xfrm>
          <a:prstGeom prst="rect">
            <a:avLst/>
          </a:prstGeom>
          <a:noFill/>
          <a:scene3d>
            <a:camera prst="isometricOffAxis1Right"/>
            <a:lightRig rig="threePt" dir="t"/>
          </a:scene3d>
        </p:spPr>
      </p:pic>
      <p:sp>
        <p:nvSpPr>
          <p:cNvPr id="23562" name="AutoShape 10" descr="Фотоальбомы - Хроника мировых вой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66" name="Picture 14" descr="Впервые. . Награды Великой Отечественной. . После победы Впервые"/>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35284" y="908720"/>
            <a:ext cx="3048854" cy="3528392"/>
          </a:xfrm>
          <a:prstGeom prst="rect">
            <a:avLst/>
          </a:prstGeom>
          <a:noFill/>
          <a:scene3d>
            <a:camera prst="isometricOffAxis1Right"/>
            <a:lightRig rig="threePt" dir="t"/>
          </a:scene3d>
        </p:spPr>
      </p:pic>
    </p:spTree>
    <p:extLst>
      <p:ext uri="{BB962C8B-B14F-4D97-AF65-F5344CB8AC3E}">
        <p14:creationId xmlns:p14="http://schemas.microsoft.com/office/powerpoint/2010/main" xmlns="" val="8491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xit" presetSubtype="0" fill="hold" nodeType="clickEffect">
                                  <p:stCondLst>
                                    <p:cond delay="0"/>
                                  </p:stCondLst>
                                  <p:childTnLst>
                                    <p:animEffect transition="out" filter="fade">
                                      <p:cBhvr>
                                        <p:cTn id="6" dur="800" accel="100000">
                                          <p:stCondLst>
                                            <p:cond delay="200"/>
                                          </p:stCondLst>
                                        </p:cTn>
                                        <p:tgtEl>
                                          <p:spTgt spid="23553"/>
                                        </p:tgtEl>
                                      </p:cBhvr>
                                    </p:animEffect>
                                    <p:anim calcmode="lin" valueType="num">
                                      <p:cBhvr>
                                        <p:cTn id="7" dur="800" accel="100000">
                                          <p:stCondLst>
                                            <p:cond delay="200"/>
                                          </p:stCondLst>
                                        </p:cTn>
                                        <p:tgtEl>
                                          <p:spTgt spid="23553"/>
                                        </p:tgtEl>
                                        <p:attrNameLst>
                                          <p:attrName>style.rotation</p:attrName>
                                        </p:attrNameLst>
                                      </p:cBhvr>
                                      <p:tavLst>
                                        <p:tav tm="0">
                                          <p:val>
                                            <p:fltVal val="0"/>
                                          </p:val>
                                        </p:tav>
                                        <p:tav tm="100000">
                                          <p:val>
                                            <p:fltVal val="-90"/>
                                          </p:val>
                                        </p:tav>
                                      </p:tavLst>
                                    </p:anim>
                                    <p:anim calcmode="lin" valueType="num">
                                      <p:cBhvr>
                                        <p:cTn id="8" dur="200" decel="100000"/>
                                        <p:tgtEl>
                                          <p:spTgt spid="23553"/>
                                        </p:tgtEl>
                                        <p:attrNameLst>
                                          <p:attrName>ppt_x</p:attrName>
                                        </p:attrNameLst>
                                      </p:cBhvr>
                                      <p:tavLst>
                                        <p:tav tm="0">
                                          <p:val>
                                            <p:strVal val="ppt_x"/>
                                          </p:val>
                                        </p:tav>
                                        <p:tav tm="100000">
                                          <p:val>
                                            <p:strVal val="ppt_x-0.05"/>
                                          </p:val>
                                        </p:tav>
                                      </p:tavLst>
                                    </p:anim>
                                    <p:anim calcmode="lin" valueType="num">
                                      <p:cBhvr>
                                        <p:cTn id="9" dur="200" decel="100000"/>
                                        <p:tgtEl>
                                          <p:spTgt spid="23553"/>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23553"/>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23553"/>
                                        </p:tgtEl>
                                        <p:attrNameLst>
                                          <p:attrName>ppt_y</p:attrName>
                                        </p:attrNameLst>
                                      </p:cBhvr>
                                      <p:tavLst>
                                        <p:tav tm="0">
                                          <p:val>
                                            <p:strVal val="ppt_y"/>
                                          </p:val>
                                        </p:tav>
                                        <p:tav tm="100000">
                                          <p:val>
                                            <p:strVal val="ppt_y-0.4-0.1"/>
                                          </p:val>
                                        </p:tav>
                                      </p:tavLst>
                                    </p:anim>
                                    <p:set>
                                      <p:cBhvr>
                                        <p:cTn id="12" dur="1" fill="hold">
                                          <p:stCondLst>
                                            <p:cond delay="999"/>
                                          </p:stCondLst>
                                        </p:cTn>
                                        <p:tgtEl>
                                          <p:spTgt spid="235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wheel(4)">
                                      <p:cBhvr>
                                        <p:cTn id="17" dur="10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xit" presetSubtype="10" fill="hold" nodeType="clickEffect">
                                  <p:stCondLst>
                                    <p:cond delay="0"/>
                                  </p:stCondLst>
                                  <p:childTnLst>
                                    <p:anim calcmode="lin" valueType="num">
                                      <p:cBhvr>
                                        <p:cTn id="21" dur="1000"/>
                                        <p:tgtEl>
                                          <p:spTgt spid="23554"/>
                                        </p:tgtEl>
                                        <p:attrNameLst>
                                          <p:attrName>ppt_w</p:attrName>
                                        </p:attrNameLst>
                                      </p:cBhvr>
                                      <p:tavLst>
                                        <p:tav tm="0">
                                          <p:val>
                                            <p:strVal val="ppt_w"/>
                                          </p:val>
                                        </p:tav>
                                        <p:tav tm="100000">
                                          <p:val>
                                            <p:fltVal val="0"/>
                                          </p:val>
                                        </p:tav>
                                      </p:tavLst>
                                    </p:anim>
                                    <p:anim calcmode="lin" valueType="num">
                                      <p:cBhvr>
                                        <p:cTn id="22" dur="1000"/>
                                        <p:tgtEl>
                                          <p:spTgt spid="23554"/>
                                        </p:tgtEl>
                                        <p:attrNameLst>
                                          <p:attrName>ppt_h</p:attrName>
                                        </p:attrNameLst>
                                      </p:cBhvr>
                                      <p:tavLst>
                                        <p:tav tm="0">
                                          <p:val>
                                            <p:strVal val="ppt_h"/>
                                          </p:val>
                                        </p:tav>
                                        <p:tav tm="100000">
                                          <p:val>
                                            <p:strVal val="ppt_h"/>
                                          </p:val>
                                        </p:tav>
                                      </p:tavLst>
                                    </p:anim>
                                    <p:set>
                                      <p:cBhvr>
                                        <p:cTn id="23" dur="1" fill="hold">
                                          <p:stCondLst>
                                            <p:cond delay="999"/>
                                          </p:stCondLst>
                                        </p:cTn>
                                        <p:tgtEl>
                                          <p:spTgt spid="2355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3556"/>
                                        </p:tgtEl>
                                        <p:attrNameLst>
                                          <p:attrName>style.visibility</p:attrName>
                                        </p:attrNameLst>
                                      </p:cBhvr>
                                      <p:to>
                                        <p:strVal val="visible"/>
                                      </p:to>
                                    </p:set>
                                    <p:anim calcmode="lin" valueType="num">
                                      <p:cBhvr>
                                        <p:cTn id="28" dur="1000" fill="hold"/>
                                        <p:tgtEl>
                                          <p:spTgt spid="23556"/>
                                        </p:tgtEl>
                                        <p:attrNameLst>
                                          <p:attrName>ppt_x</p:attrName>
                                        </p:attrNameLst>
                                      </p:cBhvr>
                                      <p:tavLst>
                                        <p:tav tm="0">
                                          <p:val>
                                            <p:strVal val="#ppt_x-.2"/>
                                          </p:val>
                                        </p:tav>
                                        <p:tav tm="100000">
                                          <p:val>
                                            <p:strVal val="#ppt_x"/>
                                          </p:val>
                                        </p:tav>
                                      </p:tavLst>
                                    </p:anim>
                                    <p:anim calcmode="lin" valueType="num">
                                      <p:cBhvr>
                                        <p:cTn id="29"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55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3558"/>
                                        </p:tgtEl>
                                        <p:attrNameLst>
                                          <p:attrName>style.visibility</p:attrName>
                                        </p:attrNameLst>
                                      </p:cBhvr>
                                      <p:to>
                                        <p:strVal val="visible"/>
                                      </p:to>
                                    </p:set>
                                    <p:anim calcmode="lin" valueType="num">
                                      <p:cBhvr>
                                        <p:cTn id="35" dur="1000" fill="hold"/>
                                        <p:tgtEl>
                                          <p:spTgt spid="23558"/>
                                        </p:tgtEl>
                                        <p:attrNameLst>
                                          <p:attrName>ppt_x</p:attrName>
                                        </p:attrNameLst>
                                      </p:cBhvr>
                                      <p:tavLst>
                                        <p:tav tm="0">
                                          <p:val>
                                            <p:strVal val="#ppt_x-.2"/>
                                          </p:val>
                                        </p:tav>
                                        <p:tav tm="100000">
                                          <p:val>
                                            <p:strVal val="#ppt_x"/>
                                          </p:val>
                                        </p:tav>
                                      </p:tavLst>
                                    </p:anim>
                                    <p:anim calcmode="lin" valueType="num">
                                      <p:cBhvr>
                                        <p:cTn id="36" dur="1000" fill="hold"/>
                                        <p:tgtEl>
                                          <p:spTgt spid="2355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558"/>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3560"/>
                                        </p:tgtEl>
                                        <p:attrNameLst>
                                          <p:attrName>style.visibility</p:attrName>
                                        </p:attrNameLst>
                                      </p:cBhvr>
                                      <p:to>
                                        <p:strVal val="visible"/>
                                      </p:to>
                                    </p:set>
                                    <p:anim calcmode="lin" valueType="num">
                                      <p:cBhvr>
                                        <p:cTn id="42" dur="1000" fill="hold"/>
                                        <p:tgtEl>
                                          <p:spTgt spid="23560"/>
                                        </p:tgtEl>
                                        <p:attrNameLst>
                                          <p:attrName>ppt_x</p:attrName>
                                        </p:attrNameLst>
                                      </p:cBhvr>
                                      <p:tavLst>
                                        <p:tav tm="0">
                                          <p:val>
                                            <p:strVal val="#ppt_x-.2"/>
                                          </p:val>
                                        </p:tav>
                                        <p:tav tm="100000">
                                          <p:val>
                                            <p:strVal val="#ppt_x"/>
                                          </p:val>
                                        </p:tav>
                                      </p:tavLst>
                                    </p:anim>
                                    <p:anim calcmode="lin" valueType="num">
                                      <p:cBhvr>
                                        <p:cTn id="43" dur="1000" fill="hold"/>
                                        <p:tgtEl>
                                          <p:spTgt spid="2356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8"/>
          <p:cNvSpPr txBox="1">
            <a:spLocks/>
          </p:cNvSpPr>
          <p:nvPr/>
        </p:nvSpPr>
        <p:spPr bwMode="auto">
          <a:xfrm>
            <a:off x="-108520" y="34178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Сталинград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8130" name="Picture 2" descr="Город-герой Волгоград ( Сталинград ) : Группа по интересам. Другое : Одноклассники"/>
          <p:cNvPicPr>
            <a:picLocks noChangeAspect="1" noChangeArrowheads="1"/>
          </p:cNvPicPr>
          <p:nvPr/>
        </p:nvPicPr>
        <p:blipFill>
          <a:blip r:embed="rId4" cstate="print"/>
          <a:srcRect/>
          <a:stretch>
            <a:fillRect/>
          </a:stretch>
        </p:blipFill>
        <p:spPr bwMode="auto">
          <a:xfrm>
            <a:off x="1763688" y="1700808"/>
            <a:ext cx="5832648" cy="4839858"/>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10" name="Заголовок 4"/>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Сережа Алешков</a:t>
            </a:r>
            <a:endParaRPr lang="ru-RU" b="1" dirty="0">
              <a:solidFill>
                <a:srgbClr val="FF0000"/>
              </a:solidFill>
              <a:latin typeface="Bookman Old Style" pitchFamily="18" charset="0"/>
            </a:endParaRPr>
          </a:p>
        </p:txBody>
      </p:sp>
      <p:sp>
        <p:nvSpPr>
          <p:cNvPr id="11" name="Содержимое 10"/>
          <p:cNvSpPr>
            <a:spLocks noGrp="1"/>
          </p:cNvSpPr>
          <p:nvPr>
            <p:ph sz="half" idx="1"/>
          </p:nvPr>
        </p:nvSpPr>
        <p:spPr>
          <a:xfrm>
            <a:off x="0" y="836712"/>
            <a:ext cx="4499992" cy="5632311"/>
          </a:xfrm>
          <a:prstGeom prst="rect">
            <a:avLst/>
          </a:prstGeom>
        </p:spPr>
        <p:txBody>
          <a:bodyPr wrap="square">
            <a:spAutoFit/>
          </a:bodyPr>
          <a:lstStyle/>
          <a:p>
            <a:r>
              <a:rPr lang="ru-RU" sz="2000" b="1" dirty="0" smtClean="0">
                <a:latin typeface="Bookman Old Style" pitchFamily="18" charset="0"/>
              </a:rPr>
              <a:t>Полк стоял под Сталинградом. Во время очередного артобстрела боец Алёшков увидел, как в блиндаж, где находился командир, попал снаряд. Он бросился к блиндажу, но вход завалило, и в одиночку ничего нельзя было сделать. Боец под ураганным огнём добрался до сапёров, и только с их помощью удалось извлечь из-под груды земли раненого командира. А Серёжа стоял неподалёку и … ревел от радости. Ему было всего 7 лет… </a:t>
            </a:r>
            <a:endParaRPr lang="ru-RU" sz="2000" b="1" dirty="0">
              <a:latin typeface="Bookman Old Style" pitchFamily="18" charset="0"/>
            </a:endParaRPr>
          </a:p>
        </p:txBody>
      </p:sp>
      <p:pic>
        <p:nvPicPr>
          <p:cNvPr id="12" name="Рисунок 11" descr="Боец Алёшкин">
            <a:hlinkClick r:id="rId4"/>
          </p:cNvPr>
          <p:cNvPicPr/>
          <p:nvPr/>
        </p:nvPicPr>
        <p:blipFill>
          <a:blip r:embed="rId5" cstate="print"/>
          <a:srcRect/>
          <a:stretch>
            <a:fillRect/>
          </a:stretch>
        </p:blipFill>
        <p:spPr bwMode="auto">
          <a:xfrm>
            <a:off x="5076056" y="1196752"/>
            <a:ext cx="3708894" cy="4824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Объект 6"/>
          <p:cNvSpPr>
            <a:spLocks noGrp="1"/>
          </p:cNvSpPr>
          <p:nvPr>
            <p:ph sz="half" idx="1"/>
          </p:nvPr>
        </p:nvSpPr>
        <p:spPr/>
        <p:txBody>
          <a:bodyPr/>
          <a:lstStyle/>
          <a:p>
            <a:endParaRPr lang="ru-RU" dirty="0"/>
          </a:p>
        </p:txBody>
      </p:sp>
      <p:sp>
        <p:nvSpPr>
          <p:cNvPr id="9" name="Заголовок 4"/>
          <p:cNvSpPr>
            <a:spLocks noGrp="1"/>
          </p:cNvSpPr>
          <p:nvPr>
            <p:ph type="title"/>
          </p:nvPr>
        </p:nvSpPr>
        <p:spPr>
          <a:xfrm>
            <a:off x="457200" y="-234280"/>
            <a:ext cx="8229600" cy="1143000"/>
          </a:xfrm>
        </p:spPr>
        <p:txBody>
          <a:bodyPr/>
          <a:lstStyle/>
          <a:p>
            <a:r>
              <a:rPr lang="ru-RU" b="1" dirty="0" smtClean="0">
                <a:solidFill>
                  <a:srgbClr val="FF0000"/>
                </a:solidFill>
                <a:latin typeface="Bookman Old Style" pitchFamily="18" charset="0"/>
              </a:rPr>
              <a:t>Сережа Алешков</a:t>
            </a:r>
            <a:endParaRPr lang="ru-RU" b="1" dirty="0">
              <a:solidFill>
                <a:srgbClr val="FF0000"/>
              </a:solidFill>
              <a:latin typeface="Bookman Old Style" pitchFamily="18" charset="0"/>
            </a:endParaRPr>
          </a:p>
        </p:txBody>
      </p:sp>
      <p:pic>
        <p:nvPicPr>
          <p:cNvPr id="10" name="Рисунок 9" descr="Боец Алёшкин">
            <a:hlinkClick r:id="rId4"/>
          </p:cNvPr>
          <p:cNvPicPr/>
          <p:nvPr/>
        </p:nvPicPr>
        <p:blipFill>
          <a:blip r:embed="rId5" cstate="print"/>
          <a:srcRect/>
          <a:stretch>
            <a:fillRect/>
          </a:stretch>
        </p:blipFill>
        <p:spPr bwMode="auto">
          <a:xfrm>
            <a:off x="2123728" y="836712"/>
            <a:ext cx="6552727" cy="4896544"/>
          </a:xfrm>
          <a:prstGeom prst="rect">
            <a:avLst/>
          </a:prstGeom>
          <a:noFill/>
          <a:ln w="9525">
            <a:noFill/>
            <a:miter lim="800000"/>
            <a:headEnd/>
            <a:tailEnd/>
          </a:ln>
        </p:spPr>
      </p:pic>
      <p:sp>
        <p:nvSpPr>
          <p:cNvPr id="46081" name="Rectangle 1"/>
          <p:cNvSpPr>
            <a:spLocks noChangeArrowheads="1"/>
          </p:cNvSpPr>
          <p:nvPr/>
        </p:nvSpPr>
        <p:spPr bwMode="auto">
          <a:xfrm>
            <a:off x="2123728" y="5729481"/>
            <a:ext cx="66967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Боец Алёшков на награждении отличившихся бойцов 142-го </a:t>
            </a:r>
            <a:r>
              <a:rPr kumimoji="0" lang="ru-RU" sz="2000" b="0" i="1"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гв</a:t>
            </a: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0" i="1"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сп</a:t>
            </a:r>
            <a:r>
              <a:rPr kumimoji="0" lang="ru-RU" sz="20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Крайний справа — командир полка М.Д.Воробьёв. 1943 год.</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849167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4"/>
          <p:cNvSpPr txBox="1">
            <a:spLocks/>
          </p:cNvSpPr>
          <p:nvPr/>
        </p:nvSpPr>
        <p:spPr bwMode="auto">
          <a:xfrm>
            <a:off x="457200" y="19776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Ленинград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0180" name="Picture 4" descr="Город-герой Ленинград. Комплект из 15 открыток Дудин, М.А.; Яблочкин, Ю."/>
          <p:cNvPicPr>
            <a:picLocks noChangeAspect="1" noChangeArrowheads="1"/>
          </p:cNvPicPr>
          <p:nvPr/>
        </p:nvPicPr>
        <p:blipFill>
          <a:blip r:embed="rId4" cstate="print"/>
          <a:srcRect l="7020" t="9667" r="3498" b="4545"/>
          <a:stretch>
            <a:fillRect/>
          </a:stretch>
        </p:blipFill>
        <p:spPr bwMode="auto">
          <a:xfrm>
            <a:off x="1691679" y="1772816"/>
            <a:ext cx="6282609" cy="4680520"/>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Содержимое 6"/>
          <p:cNvSpPr>
            <a:spLocks noGrp="1"/>
          </p:cNvSpPr>
          <p:nvPr>
            <p:ph sz="half" idx="2"/>
          </p:nvPr>
        </p:nvSpPr>
        <p:spPr/>
        <p:txBody>
          <a:bodyPr/>
          <a:lstStyle/>
          <a:p>
            <a:endParaRPr lang="ru-RU"/>
          </a:p>
        </p:txBody>
      </p:sp>
      <p:sp>
        <p:nvSpPr>
          <p:cNvPr id="9" name="Содержимое 8"/>
          <p:cNvSpPr>
            <a:spLocks noGrp="1"/>
          </p:cNvSpPr>
          <p:nvPr>
            <p:ph sz="half" idx="1"/>
          </p:nvPr>
        </p:nvSpPr>
        <p:spPr/>
        <p:txBody>
          <a:bodyPr/>
          <a:lstStyle/>
          <a:p>
            <a:endParaRPr lang="ru-RU"/>
          </a:p>
        </p:txBody>
      </p:sp>
      <p:pic>
        <p:nvPicPr>
          <p:cNvPr id="10" name="Picture 2" descr="27 января в Пензе торжественно откроют памятник &quot;Героям блок…"/>
          <p:cNvPicPr>
            <a:picLocks noChangeAspect="1" noChangeArrowheads="1"/>
          </p:cNvPicPr>
          <p:nvPr/>
        </p:nvPicPr>
        <p:blipFill>
          <a:blip r:embed="rId4" cstate="print"/>
          <a:srcRect/>
          <a:stretch>
            <a:fillRect/>
          </a:stretch>
        </p:blipFill>
        <p:spPr bwMode="auto">
          <a:xfrm>
            <a:off x="539552" y="908720"/>
            <a:ext cx="5976664" cy="5594896"/>
          </a:xfrm>
          <a:prstGeom prst="rect">
            <a:avLst/>
          </a:prstGeom>
          <a:noFill/>
        </p:spPr>
      </p:pic>
      <p:sp>
        <p:nvSpPr>
          <p:cNvPr id="11" name="Rectangle 1"/>
          <p:cNvSpPr>
            <a:spLocks noGrp="1" noChangeArrowheads="1"/>
          </p:cNvSpPr>
          <p:nvPr>
            <p:ph type="title"/>
          </p:nvPr>
        </p:nvSpPr>
        <p:spPr>
          <a:xfrm>
            <a:off x="457200" y="-171400"/>
            <a:ext cx="8229600" cy="1143000"/>
          </a:xfrm>
          <a:ln w="19050"/>
        </p:spPr>
        <p:txBody>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Lst>
            </a:pPr>
            <a:r>
              <a:rPr lang="ru-RU" sz="5400" b="1" dirty="0" smtClean="0">
                <a:ln w="12700">
                  <a:solidFill>
                    <a:schemeClr val="tx1"/>
                  </a:solidFill>
                </a:ln>
                <a:solidFill>
                  <a:srgbClr val="FF0000"/>
                </a:solidFill>
                <a:effectLst>
                  <a:outerShdw blurRad="38100" dist="38100" dir="2700000" algn="tl">
                    <a:srgbClr val="000000">
                      <a:alpha val="43137"/>
                    </a:srgbClr>
                  </a:outerShdw>
                </a:effectLst>
                <a:latin typeface="Arial Black" pitchFamily="34" charset="0"/>
              </a:rPr>
              <a:t>БЛОКАДА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1" y="1"/>
            <a:ext cx="9144001" cy="6857999"/>
          </a:xfrm>
          <a:prstGeom prst="rect">
            <a:avLst/>
          </a:prstGeom>
          <a:noFill/>
        </p:spPr>
      </p:pic>
      <p:sp>
        <p:nvSpPr>
          <p:cNvPr id="4" name="Объект 3"/>
          <p:cNvSpPr>
            <a:spLocks noGrp="1"/>
          </p:cNvSpPr>
          <p:nvPr>
            <p:ph sz="half" idx="1"/>
          </p:nvPr>
        </p:nvSpPr>
        <p:spPr/>
        <p:txBody>
          <a:bodyPr/>
          <a:lstStyle/>
          <a:p>
            <a:endParaRPr lang="ru-RU"/>
          </a:p>
        </p:txBody>
      </p:sp>
      <p:sp>
        <p:nvSpPr>
          <p:cNvPr id="7" name="Заголовок 6"/>
          <p:cNvSpPr>
            <a:spLocks noGrp="1"/>
          </p:cNvSpPr>
          <p:nvPr>
            <p:ph type="title"/>
          </p:nvPr>
        </p:nvSpPr>
        <p:spPr>
          <a:xfrm>
            <a:off x="457200" y="-315416"/>
            <a:ext cx="8229600" cy="1143000"/>
          </a:xfrm>
        </p:spPr>
        <p:txBody>
          <a:bodyPr/>
          <a:lstStyle/>
          <a:p>
            <a:r>
              <a:rPr lang="ru-RU" b="1" dirty="0" smtClean="0">
                <a:solidFill>
                  <a:srgbClr val="FF0000"/>
                </a:solidFill>
                <a:latin typeface="Bookman Old Style" pitchFamily="18" charset="0"/>
              </a:rPr>
              <a:t>Таня Савичева</a:t>
            </a:r>
            <a:endParaRPr lang="ru-RU" b="1" dirty="0">
              <a:solidFill>
                <a:srgbClr val="FF0000"/>
              </a:solidFill>
              <a:latin typeface="Bookman Old Style" pitchFamily="18" charset="0"/>
            </a:endParaRPr>
          </a:p>
        </p:txBody>
      </p:sp>
      <p:pic>
        <p:nvPicPr>
          <p:cNvPr id="8" name="Picture 4" descr="7"/>
          <p:cNvPicPr>
            <a:picLocks noChangeAspect="1" noChangeArrowheads="1"/>
          </p:cNvPicPr>
          <p:nvPr/>
        </p:nvPicPr>
        <p:blipFill>
          <a:blip r:embed="rId4" cstate="print"/>
          <a:srcRect/>
          <a:stretch>
            <a:fillRect/>
          </a:stretch>
        </p:blipFill>
        <p:spPr bwMode="auto">
          <a:xfrm>
            <a:off x="1979712" y="1268760"/>
            <a:ext cx="6787729" cy="4104455"/>
          </a:xfrm>
          <a:prstGeom prst="rect">
            <a:avLst/>
          </a:prstGeom>
          <a:noFill/>
        </p:spPr>
      </p:pic>
      <p:pic>
        <p:nvPicPr>
          <p:cNvPr id="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35696" y="1196752"/>
            <a:ext cx="6804497" cy="51033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3568" y="1340768"/>
            <a:ext cx="8058150" cy="412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5" fill="hold" nodeType="clickEffect">
                                  <p:stCondLst>
                                    <p:cond delay="0"/>
                                  </p:stCondLst>
                                  <p:childTnLst>
                                    <p:animEffect transition="out" filter="blinds(vertic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9" name="Объект 8"/>
          <p:cNvSpPr>
            <a:spLocks noGrp="1"/>
          </p:cNvSpPr>
          <p:nvPr>
            <p:ph sz="half" idx="1"/>
          </p:nvPr>
        </p:nvSpPr>
        <p:spPr>
          <a:xfrm>
            <a:off x="251520" y="1600200"/>
            <a:ext cx="4896544" cy="4271939"/>
          </a:xfrm>
          <a:prstGeom prst="rect">
            <a:avLst/>
          </a:prstGeom>
        </p:spPr>
        <p:txBody>
          <a:bodyPr wrap="square">
            <a:spAutoFit/>
          </a:bodyPr>
          <a:lstStyle/>
          <a:p>
            <a:pPr eaLnBrk="1" hangingPunct="1">
              <a:lnSpc>
                <a:spcPct val="90000"/>
              </a:lnSpc>
              <a:buFontTx/>
              <a:buNone/>
            </a:pPr>
            <a:r>
              <a:rPr lang="ru-RU" sz="2800" b="1" dirty="0">
                <a:latin typeface="Bookman Old Style" panose="02050604050505020204" pitchFamily="18" charset="0"/>
              </a:rPr>
              <a:t>В тот день июньский,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на </a:t>
            </a:r>
            <a:r>
              <a:rPr lang="ru-RU" sz="2800" b="1" dirty="0">
                <a:latin typeface="Bookman Old Style" panose="02050604050505020204" pitchFamily="18" charset="0"/>
              </a:rPr>
              <a:t>рассвете,</a:t>
            </a:r>
          </a:p>
          <a:p>
            <a:pPr eaLnBrk="1" hangingPunct="1">
              <a:lnSpc>
                <a:spcPct val="90000"/>
              </a:lnSpc>
              <a:buFontTx/>
              <a:buNone/>
            </a:pPr>
            <a:r>
              <a:rPr lang="ru-RU" sz="2800" b="1" dirty="0">
                <a:latin typeface="Bookman Old Style" panose="02050604050505020204" pitchFamily="18" charset="0"/>
              </a:rPr>
              <a:t>Вступая в бой,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святой </a:t>
            </a:r>
            <a:r>
              <a:rPr lang="ru-RU" sz="2800" b="1" dirty="0">
                <a:latin typeface="Bookman Old Style" panose="02050604050505020204" pitchFamily="18" charset="0"/>
              </a:rPr>
              <a:t>и правый,</a:t>
            </a:r>
          </a:p>
          <a:p>
            <a:pPr eaLnBrk="1" hangingPunct="1">
              <a:lnSpc>
                <a:spcPct val="90000"/>
              </a:lnSpc>
              <a:buFontTx/>
              <a:buNone/>
            </a:pPr>
            <a:r>
              <a:rPr lang="ru-RU" sz="2800" b="1" dirty="0">
                <a:latin typeface="Bookman Old Style" panose="02050604050505020204" pitchFamily="18" charset="0"/>
              </a:rPr>
              <a:t>С отцами </a:t>
            </a:r>
            <a:r>
              <a:rPr lang="ru-RU" sz="2800" b="1" dirty="0" smtClean="0">
                <a:latin typeface="Bookman Old Style" panose="02050604050505020204" pitchFamily="18" charset="0"/>
              </a:rPr>
              <a:t>поравнялись </a:t>
            </a:r>
          </a:p>
          <a:p>
            <a:pPr algn="ctr" eaLnBrk="1" hangingPunct="1">
              <a:lnSpc>
                <a:spcPct val="90000"/>
              </a:lnSpc>
              <a:buFontTx/>
              <a:buNone/>
            </a:pPr>
            <a:r>
              <a:rPr lang="ru-RU" sz="2800" b="1" dirty="0" smtClean="0">
                <a:latin typeface="Bookman Old Style" panose="02050604050505020204" pitchFamily="18" charset="0"/>
              </a:rPr>
              <a:t>дети       </a:t>
            </a:r>
            <a:endParaRPr lang="ru-RU" sz="2800" b="1" dirty="0">
              <a:latin typeface="Bookman Old Style" panose="02050604050505020204" pitchFamily="18" charset="0"/>
            </a:endParaRPr>
          </a:p>
          <a:p>
            <a:pPr algn="ctr" eaLnBrk="1" hangingPunct="1">
              <a:lnSpc>
                <a:spcPct val="90000"/>
              </a:lnSpc>
              <a:buFontTx/>
              <a:buNone/>
            </a:pPr>
            <a:r>
              <a:rPr lang="ru-RU" sz="2800" b="1" dirty="0">
                <a:latin typeface="Bookman Old Style" panose="02050604050505020204" pitchFamily="18" charset="0"/>
              </a:rPr>
              <a:t>Геройством, </a:t>
            </a:r>
            <a:endParaRPr lang="ru-RU" sz="2800" b="1" dirty="0" smtClean="0">
              <a:latin typeface="Bookman Old Style" panose="02050604050505020204" pitchFamily="18" charset="0"/>
            </a:endParaRPr>
          </a:p>
          <a:p>
            <a:pPr algn="ctr" eaLnBrk="1" hangingPunct="1">
              <a:lnSpc>
                <a:spcPct val="90000"/>
              </a:lnSpc>
              <a:buFontTx/>
              <a:buNone/>
            </a:pPr>
            <a:r>
              <a:rPr lang="ru-RU" sz="2800" b="1" dirty="0" smtClean="0">
                <a:latin typeface="Bookman Old Style" panose="02050604050505020204" pitchFamily="18" charset="0"/>
              </a:rPr>
              <a:t>Доблестью </a:t>
            </a:r>
          </a:p>
          <a:p>
            <a:pPr algn="ctr" eaLnBrk="1" hangingPunct="1">
              <a:lnSpc>
                <a:spcPct val="90000"/>
              </a:lnSpc>
              <a:buFontTx/>
              <a:buNone/>
            </a:pPr>
            <a:r>
              <a:rPr lang="ru-RU" sz="2800" b="1" dirty="0" smtClean="0">
                <a:latin typeface="Bookman Old Style" panose="02050604050505020204" pitchFamily="18" charset="0"/>
              </a:rPr>
              <a:t>И славой…</a:t>
            </a:r>
            <a:endParaRPr lang="ru-RU" sz="2800" b="1" dirty="0">
              <a:latin typeface="Bookman Old Style" panose="02050604050505020204" pitchFamily="18" charset="0"/>
            </a:endParaRPr>
          </a:p>
        </p:txBody>
      </p:sp>
      <p:pic>
        <p:nvPicPr>
          <p:cNvPr id="8195"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rot="21280633">
            <a:off x="4953933" y="1355392"/>
            <a:ext cx="4119883" cy="4825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89904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Ада </a:t>
            </a:r>
            <a:r>
              <a:rPr kumimoji="0" lang="ru-RU" sz="4400" b="1" i="0" u="none" strike="noStrike" kern="1200" cap="none" spc="0" normalizeH="0" baseline="0" noProof="0" dirty="0" err="1" smtClean="0">
                <a:ln>
                  <a:noFill/>
                </a:ln>
                <a:solidFill>
                  <a:srgbClr val="FF0000"/>
                </a:solidFill>
                <a:effectLst/>
                <a:uLnTx/>
                <a:uFillTx/>
                <a:latin typeface="Bookman Old Style" pitchFamily="18" charset="0"/>
                <a:ea typeface="+mj-ea"/>
                <a:cs typeface="+mj-cs"/>
              </a:rPr>
              <a:t>Занегина</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3" name="Рисунок 2" descr="Про исполнение желаний">
            <a:hlinkClick r:id="rId4"/>
          </p:cNvPr>
          <p:cNvPicPr/>
          <p:nvPr/>
        </p:nvPicPr>
        <p:blipFill>
          <a:blip r:embed="rId5" cstate="print"/>
          <a:srcRect/>
          <a:stretch>
            <a:fillRect/>
          </a:stretch>
        </p:blipFill>
        <p:spPr bwMode="auto">
          <a:xfrm>
            <a:off x="827584" y="1700808"/>
            <a:ext cx="2952328" cy="4320480"/>
          </a:xfrm>
          <a:prstGeom prst="rect">
            <a:avLst/>
          </a:prstGeom>
          <a:noFill/>
          <a:ln w="9525">
            <a:noFill/>
            <a:miter lim="800000"/>
            <a:headEnd/>
            <a:tailEnd/>
          </a:ln>
        </p:spPr>
      </p:pic>
      <p:pic>
        <p:nvPicPr>
          <p:cNvPr id="4" name="Picture 2"/>
          <p:cNvPicPr>
            <a:picLocks noChangeAspect="1" noChangeArrowheads="1"/>
          </p:cNvPicPr>
          <p:nvPr/>
        </p:nvPicPr>
        <p:blipFill>
          <a:blip r:embed="rId6" cstate="print"/>
          <a:srcRect/>
          <a:stretch>
            <a:fillRect/>
          </a:stretch>
        </p:blipFill>
        <p:spPr bwMode="auto">
          <a:xfrm>
            <a:off x="4080452" y="2142448"/>
            <a:ext cx="4812028" cy="4022856"/>
          </a:xfrm>
          <a:prstGeom prst="round2DiagRect">
            <a:avLst>
              <a:gd name="adj1" fmla="val 16667"/>
              <a:gd name="adj2" fmla="val 0"/>
            </a:avLst>
          </a:prstGeom>
          <a:noFill/>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Танк «Малютка»</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3" name="Прямоугольник 2"/>
          <p:cNvSpPr/>
          <p:nvPr/>
        </p:nvSpPr>
        <p:spPr>
          <a:xfrm>
            <a:off x="1259632" y="5949280"/>
            <a:ext cx="7560840" cy="646331"/>
          </a:xfrm>
          <a:prstGeom prst="rect">
            <a:avLst/>
          </a:prstGeom>
        </p:spPr>
        <p:txBody>
          <a:bodyPr wrap="square">
            <a:spAutoFit/>
          </a:bodyPr>
          <a:lstStyle/>
          <a:p>
            <a:r>
              <a:rPr lang="ru-RU" b="1" dirty="0" smtClean="0">
                <a:latin typeface="Bookman Old Style" pitchFamily="18" charset="0"/>
              </a:rPr>
              <a:t>На собранные детьми деньги был построен настоящий танк Т-60, которому дали ласковое имя «Малютка». </a:t>
            </a:r>
            <a:endParaRPr lang="ru-RU" b="1" dirty="0">
              <a:latin typeface="Bookman Old Style" pitchFamily="18" charset="0"/>
            </a:endParaRPr>
          </a:p>
        </p:txBody>
      </p:sp>
      <p:pic>
        <p:nvPicPr>
          <p:cNvPr id="4" name="Рисунок 3" descr="Про исполнение желаний">
            <a:hlinkClick r:id="rId4"/>
          </p:cNvPr>
          <p:cNvPicPr/>
          <p:nvPr/>
        </p:nvPicPr>
        <p:blipFill>
          <a:blip r:embed="rId5" cstate="print"/>
          <a:srcRect/>
          <a:stretch>
            <a:fillRect/>
          </a:stretch>
        </p:blipFill>
        <p:spPr bwMode="auto">
          <a:xfrm>
            <a:off x="1691680" y="1916832"/>
            <a:ext cx="6696744" cy="3888432"/>
          </a:xfrm>
          <a:prstGeom prst="rect">
            <a:avLst/>
          </a:prstGeom>
          <a:noFill/>
          <a:ln w="9525">
            <a:noFill/>
            <a:miter lim="800000"/>
            <a:headEnd/>
            <a:tailEnd/>
          </a:ln>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0" y="1"/>
            <a:ext cx="9144001" cy="6857999"/>
          </a:xfrm>
          <a:prstGeom prst="rect">
            <a:avLst/>
          </a:prstGeom>
          <a:noFill/>
        </p:spPr>
      </p:pic>
      <p:pic>
        <p:nvPicPr>
          <p:cNvPr id="7" name="Picture 2"/>
          <p:cNvPicPr>
            <a:picLocks noGrp="1" noChangeAspect="1" noChangeArrowheads="1"/>
          </p:cNvPicPr>
          <p:nvPr>
            <p:ph sz="half" idx="2"/>
          </p:nvPr>
        </p:nvPicPr>
        <p:blipFill>
          <a:blip r:embed="rId4" cstate="email"/>
          <a:srcRect/>
          <a:stretch>
            <a:fillRect/>
          </a:stretch>
        </p:blipFill>
        <p:spPr>
          <a:xfrm>
            <a:off x="4429124" y="795109"/>
            <a:ext cx="4531435" cy="6062891"/>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Заголовок 6"/>
          <p:cNvSpPr txBox="1">
            <a:spLocks noGrp="1"/>
          </p:cNvSpPr>
          <p:nvPr>
            <p:ph type="title"/>
          </p:nvPr>
        </p:nvSpPr>
        <p:spPr bwMode="auto">
          <a:xfrm>
            <a:off x="457200" y="274638"/>
            <a:ext cx="8229600" cy="3682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9" name="Прямоугольник 8"/>
          <p:cNvSpPr/>
          <p:nvPr/>
        </p:nvSpPr>
        <p:spPr>
          <a:xfrm>
            <a:off x="1714480" y="5648942"/>
            <a:ext cx="2643206" cy="923330"/>
          </a:xfrm>
          <a:prstGeom prst="rect">
            <a:avLst/>
          </a:prstGeom>
        </p:spPr>
        <p:txBody>
          <a:bodyPr wrap="square">
            <a:spAutoFit/>
          </a:bodyPr>
          <a:lstStyle/>
          <a:p>
            <a:pPr algn="r"/>
            <a:r>
              <a:rPr lang="ru-RU" b="1" dirty="0" smtClean="0">
                <a:latin typeface="Bookman Old Style" pitchFamily="18" charset="0"/>
              </a:rPr>
              <a:t>Екатерина </a:t>
            </a:r>
            <a:r>
              <a:rPr lang="ru-RU" b="1" dirty="0" err="1" smtClean="0">
                <a:latin typeface="Bookman Old Style" pitchFamily="18" charset="0"/>
              </a:rPr>
              <a:t>Петлюк</a:t>
            </a:r>
            <a:r>
              <a:rPr lang="ru-RU" b="1" dirty="0" smtClean="0">
                <a:latin typeface="Bookman Old Style" pitchFamily="18" charset="0"/>
              </a:rPr>
              <a:t>, механик-водитель танка  «Малютка»</a:t>
            </a:r>
            <a:endParaRPr lang="ru-RU" b="1" dirty="0">
              <a:latin typeface="Bookman Old Styl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Рисунок 1" descr="9 мая"/>
          <p:cNvPicPr/>
          <p:nvPr/>
        </p:nvPicPr>
        <p:blipFill>
          <a:blip r:embed="rId4" cstate="print"/>
          <a:srcRect/>
          <a:stretch>
            <a:fillRect/>
          </a:stretch>
        </p:blipFill>
        <p:spPr bwMode="auto">
          <a:xfrm>
            <a:off x="1835696" y="1686086"/>
            <a:ext cx="3970287" cy="4839258"/>
          </a:xfrm>
          <a:prstGeom prst="rect">
            <a:avLst/>
          </a:prstGeom>
          <a:noFill/>
          <a:ln w="9525">
            <a:noFill/>
            <a:miter lim="800000"/>
            <a:headEnd/>
            <a:tailEnd/>
          </a:ln>
        </p:spPr>
      </p:pic>
      <p:sp>
        <p:nvSpPr>
          <p:cNvPr id="3" name="Заголовок 6"/>
          <p:cNvSpPr txBox="1">
            <a:spLocks/>
          </p:cNvSpPr>
          <p:nvPr/>
        </p:nvSpPr>
        <p:spPr bwMode="auto">
          <a:xfrm>
            <a:off x="611560" y="2606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Работа в</a:t>
            </a:r>
            <a:r>
              <a:rPr kumimoji="0" lang="ru-RU" sz="4400" b="1" i="0" u="none" strike="noStrike" kern="1200" cap="none" spc="0" normalizeH="0" noProof="0" dirty="0" smtClean="0">
                <a:ln>
                  <a:noFill/>
                </a:ln>
                <a:solidFill>
                  <a:srgbClr val="FF0000"/>
                </a:solidFill>
                <a:effectLst/>
                <a:uLnTx/>
                <a:uFillTx/>
                <a:latin typeface="Bookman Old Style" pitchFamily="18" charset="0"/>
                <a:ea typeface="+mj-ea"/>
                <a:cs typeface="+mj-cs"/>
              </a:rPr>
              <a:t> тылу</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4" name="Picture 2"/>
          <p:cNvPicPr>
            <a:picLocks noChangeAspect="1" noChangeArrowheads="1"/>
          </p:cNvPicPr>
          <p:nvPr/>
        </p:nvPicPr>
        <p:blipFill>
          <a:blip r:embed="rId5" cstate="print"/>
          <a:srcRect/>
          <a:stretch>
            <a:fillRect/>
          </a:stretch>
        </p:blipFill>
        <p:spPr bwMode="auto">
          <a:xfrm>
            <a:off x="4156247" y="1700808"/>
            <a:ext cx="3858668" cy="4784031"/>
          </a:xfrm>
          <a:prstGeom prst="rect">
            <a:avLst/>
          </a:prstGeom>
          <a:noFill/>
          <a:ln w="9525">
            <a:noFill/>
            <a:miter lim="800000"/>
            <a:headEnd/>
            <a:tailEnd/>
          </a:ln>
        </p:spPr>
      </p:pic>
      <p:pic>
        <p:nvPicPr>
          <p:cNvPr id="6" name="Picture 5" descr="Картинка 19 из 1369">
            <a:hlinkClick r:id="rId6"/>
          </p:cNvPr>
          <p:cNvPicPr>
            <a:picLocks noChangeAspect="1" noChangeArrowheads="1"/>
          </p:cNvPicPr>
          <p:nvPr/>
        </p:nvPicPr>
        <p:blipFill>
          <a:blip r:embed="rId7" cstate="print"/>
          <a:srcRect/>
          <a:stretch>
            <a:fillRect/>
          </a:stretch>
        </p:blipFill>
        <p:spPr bwMode="auto">
          <a:xfrm>
            <a:off x="2051720" y="2132856"/>
            <a:ext cx="6351941" cy="4310558"/>
          </a:xfrm>
          <a:prstGeom prst="rect">
            <a:avLst/>
          </a:prstGeom>
          <a:noFill/>
          <a:ln w="9525">
            <a:noFill/>
            <a:miter lim="800000"/>
            <a:headEnd/>
            <a:tailEnd/>
          </a:ln>
        </p:spPr>
      </p:pic>
      <p:pic>
        <p:nvPicPr>
          <p:cNvPr id="7" name="Picture 2"/>
          <p:cNvPicPr>
            <a:picLocks noChangeAspect="1" noChangeArrowheads="1"/>
          </p:cNvPicPr>
          <p:nvPr/>
        </p:nvPicPr>
        <p:blipFill>
          <a:blip r:embed="rId8" cstate="print"/>
          <a:srcRect/>
          <a:stretch>
            <a:fillRect/>
          </a:stretch>
        </p:blipFill>
        <p:spPr bwMode="auto">
          <a:xfrm>
            <a:off x="1907704" y="1988840"/>
            <a:ext cx="6603140" cy="4214686"/>
          </a:xfrm>
          <a:prstGeom prst="rect">
            <a:avLst/>
          </a:prstGeom>
          <a:noFill/>
          <a:ln w="9525">
            <a:noFill/>
            <a:miter lim="800000"/>
            <a:headEnd/>
            <a:tailEnd/>
          </a:ln>
        </p:spPr>
      </p:pic>
      <p:pic>
        <p:nvPicPr>
          <p:cNvPr id="54274" name="Picture 2" descr="C:\Users\Home\Desktop\Documents\война\владивосток.jpg"/>
          <p:cNvPicPr>
            <a:picLocks noChangeAspect="1" noChangeArrowheads="1"/>
          </p:cNvPicPr>
          <p:nvPr/>
        </p:nvPicPr>
        <p:blipFill>
          <a:blip r:embed="rId9" cstate="print"/>
          <a:srcRect/>
          <a:stretch>
            <a:fillRect/>
          </a:stretch>
        </p:blipFill>
        <p:spPr bwMode="auto">
          <a:xfrm>
            <a:off x="1728306" y="1988840"/>
            <a:ext cx="6728093" cy="4494021"/>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xit" presetSubtype="0" decel="100000" fill="hold" nodeType="clickEffect">
                                  <p:stCondLst>
                                    <p:cond delay="0"/>
                                  </p:stCondLst>
                                  <p:childTnLst>
                                    <p:anim calcmode="lin" valueType="num">
                                      <p:cBhvr>
                                        <p:cTn id="6" dur="1000"/>
                                        <p:tgtEl>
                                          <p:spTgt spid="2"/>
                                        </p:tgtEl>
                                        <p:attrNameLst>
                                          <p:attrName>ppt_h</p:attrName>
                                        </p:attrNameLst>
                                      </p:cBhvr>
                                      <p:tavLst>
                                        <p:tav tm="0">
                                          <p:val>
                                            <p:strVal val="ppt_h"/>
                                          </p:val>
                                        </p:tav>
                                        <p:tav tm="50000">
                                          <p:val>
                                            <p:strVal val="ppt_h/20"/>
                                          </p:val>
                                        </p:tav>
                                        <p:tav tm="100000">
                                          <p:val>
                                            <p:strVal val="ppt_h/20"/>
                                          </p:val>
                                        </p:tav>
                                      </p:tavLst>
                                    </p:anim>
                                    <p:anim calcmode="lin" valueType="num">
                                      <p:cBhvr>
                                        <p:cTn id="7" dur="1000"/>
                                        <p:tgtEl>
                                          <p:spTgt spid="2"/>
                                        </p:tgtEl>
                                        <p:attrNameLst>
                                          <p:attrName>ppt_w</p:attrName>
                                        </p:attrNameLst>
                                      </p:cBhvr>
                                      <p:tavLst>
                                        <p:tav tm="0">
                                          <p:val>
                                            <p:strVal val="ppt_w"/>
                                          </p:val>
                                        </p:tav>
                                        <p:tav tm="50000">
                                          <p:val>
                                            <p:strVal val="ppt_w+.3"/>
                                          </p:val>
                                        </p:tav>
                                        <p:tav tm="100000">
                                          <p:val>
                                            <p:strVal val="ppt_w+.3"/>
                                          </p:val>
                                        </p:tav>
                                      </p:tavLst>
                                    </p:anim>
                                    <p:anim calcmode="lin" valueType="num">
                                      <p:cBhvr>
                                        <p:cTn id="8" dur="1000"/>
                                        <p:tgtEl>
                                          <p:spTgt spid="2"/>
                                        </p:tgtEl>
                                        <p:attrNameLst>
                                          <p:attrName>ppt_x</p:attrName>
                                        </p:attrNameLst>
                                      </p:cBhvr>
                                      <p:tavLst>
                                        <p:tav tm="0">
                                          <p:val>
                                            <p:strVal val="ppt_x"/>
                                          </p:val>
                                        </p:tav>
                                        <p:tav tm="50000">
                                          <p:val>
                                            <p:strVal val="ppt_x"/>
                                          </p:val>
                                        </p:tav>
                                        <p:tav tm="100000">
                                          <p:val>
                                            <p:strVal val="ppt_x-.3"/>
                                          </p:val>
                                        </p:tav>
                                      </p:tavLst>
                                    </p:anim>
                                    <p:anim calcmode="lin" valueType="num">
                                      <p:cBhvr>
                                        <p:cTn id="9" dur="1000"/>
                                        <p:tgtEl>
                                          <p:spTgt spid="2"/>
                                        </p:tgtEl>
                                        <p:attrNameLst>
                                          <p:attrName>ppt_y</p:attrName>
                                        </p:attrNameLst>
                                      </p:cBhvr>
                                      <p:tavLst>
                                        <p:tav tm="0">
                                          <p:val>
                                            <p:strVal val="ppt_y"/>
                                          </p:val>
                                        </p:tav>
                                        <p:tav tm="100000">
                                          <p:val>
                                            <p:strVal val="ppt_y"/>
                                          </p:val>
                                        </p:tav>
                                      </p:tavLst>
                                    </p:anim>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4" presetClass="exit" presetSubtype="0" decel="100000" fill="hold" nodeType="clickEffect">
                                  <p:stCondLst>
                                    <p:cond delay="0"/>
                                  </p:stCondLst>
                                  <p:childTnLst>
                                    <p:anim calcmode="lin" valueType="num">
                                      <p:cBhvr>
                                        <p:cTn id="20" dur="1000"/>
                                        <p:tgtEl>
                                          <p:spTgt spid="6"/>
                                        </p:tgtEl>
                                        <p:attrNameLst>
                                          <p:attrName>ppt_w</p:attrName>
                                        </p:attrNameLst>
                                      </p:cBhvr>
                                      <p:tavLst>
                                        <p:tav tm="0">
                                          <p:val>
                                            <p:strVal val="ppt_w"/>
                                          </p:val>
                                        </p:tav>
                                        <p:tav tm="100000">
                                          <p:val>
                                            <p:strVal val="ppt_w*0.05"/>
                                          </p:val>
                                        </p:tav>
                                      </p:tavLst>
                                    </p:anim>
                                    <p:anim calcmode="lin" valueType="num">
                                      <p:cBhvr>
                                        <p:cTn id="21" dur="1000"/>
                                        <p:tgtEl>
                                          <p:spTgt spid="6"/>
                                        </p:tgtEl>
                                        <p:attrNameLst>
                                          <p:attrName>ppt_h</p:attrName>
                                        </p:attrNameLst>
                                      </p:cBhvr>
                                      <p:tavLst>
                                        <p:tav tm="0">
                                          <p:val>
                                            <p:strVal val="ppt_h"/>
                                          </p:val>
                                        </p:tav>
                                        <p:tav tm="100000">
                                          <p:val>
                                            <p:strVal val="ppt_h"/>
                                          </p:val>
                                        </p:tav>
                                      </p:tavLst>
                                    </p:anim>
                                    <p:anim calcmode="lin" valueType="num">
                                      <p:cBhvr>
                                        <p:cTn id="22" dur="1000"/>
                                        <p:tgtEl>
                                          <p:spTgt spid="6"/>
                                        </p:tgtEl>
                                        <p:attrNameLst>
                                          <p:attrName>ppt_x</p:attrName>
                                        </p:attrNameLst>
                                      </p:cBhvr>
                                      <p:tavLst>
                                        <p:tav tm="0">
                                          <p:val>
                                            <p:strVal val="ppt_x"/>
                                          </p:val>
                                        </p:tav>
                                        <p:tav tm="100000">
                                          <p:val>
                                            <p:strVal val="ppt_x-.2"/>
                                          </p:val>
                                        </p:tav>
                                      </p:tavLst>
                                    </p:anim>
                                    <p:anim calcmode="lin" valueType="num">
                                      <p:cBhvr>
                                        <p:cTn id="23" dur="1000"/>
                                        <p:tgtEl>
                                          <p:spTgt spid="6"/>
                                        </p:tgtEl>
                                        <p:attrNameLst>
                                          <p:attrName>ppt_y</p:attrName>
                                        </p:attrNameLst>
                                      </p:cBhvr>
                                      <p:tavLst>
                                        <p:tav tm="0">
                                          <p:val>
                                            <p:strVal val="ppt_y"/>
                                          </p:val>
                                        </p:tav>
                                        <p:tav tm="100000">
                                          <p:val>
                                            <p:strVal val="ppt_y"/>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3"/>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2"/>
                                        </p:tgtEl>
                                      </p:cBhvr>
                                    </p:animEffect>
                                    <p:anim calcmode="lin" valueType="num">
                                      <p:cBhvr>
                                        <p:cTn id="37"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38" dur="200" decel="100000"/>
                                        <p:tgtEl>
                                          <p:spTgt spid="2"/>
                                        </p:tgtEl>
                                        <p:attrNameLst>
                                          <p:attrName>ppt_x</p:attrName>
                                        </p:attrNameLst>
                                      </p:cBhvr>
                                      <p:tavLst>
                                        <p:tav tm="0">
                                          <p:val>
                                            <p:strVal val="ppt_x"/>
                                          </p:val>
                                        </p:tav>
                                        <p:tav tm="100000">
                                          <p:val>
                                            <p:strVal val="ppt_x-0.05"/>
                                          </p:val>
                                        </p:tav>
                                      </p:tavLst>
                                    </p:anim>
                                    <p:anim calcmode="lin" valueType="num">
                                      <p:cBhvr>
                                        <p:cTn id="39" dur="200" decel="100000"/>
                                        <p:tgtEl>
                                          <p:spTgt spid="2"/>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2"/>
                                        </p:tgtEl>
                                        <p:attrNameLst>
                                          <p:attrName>ppt_y</p:attrName>
                                        </p:attrNameLst>
                                      </p:cBhvr>
                                      <p:tavLst>
                                        <p:tav tm="0">
                                          <p:val>
                                            <p:strVal val="ppt_y"/>
                                          </p:val>
                                        </p:tav>
                                        <p:tav tm="100000">
                                          <p:val>
                                            <p:strVal val="ppt_y-0.4-0.1"/>
                                          </p:val>
                                        </p:tav>
                                      </p:tavLst>
                                    </p:anim>
                                    <p:set>
                                      <p:cBhvr>
                                        <p:cTn id="42" dur="1" fill="hold">
                                          <p:stCondLst>
                                            <p:cond delay="9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nodeType="clickEffect">
                                  <p:stCondLst>
                                    <p:cond delay="0"/>
                                  </p:stCondLst>
                                  <p:childTnLst>
                                    <p:animEffect transition="out" filter="fade">
                                      <p:cBhvr>
                                        <p:cTn id="46" dur="1000"/>
                                        <p:tgtEl>
                                          <p:spTgt spid="4"/>
                                        </p:tgtEl>
                                      </p:cBhvr>
                                    </p:animEffect>
                                    <p:anim calcmode="lin" valueType="num">
                                      <p:cBhvr>
                                        <p:cTn id="47" dur="1000"/>
                                        <p:tgtEl>
                                          <p:spTgt spid="4"/>
                                        </p:tgtEl>
                                        <p:attrNameLst>
                                          <p:attrName>ppt_x</p:attrName>
                                        </p:attrNameLst>
                                      </p:cBhvr>
                                      <p:tavLst>
                                        <p:tav tm="0">
                                          <p:val>
                                            <p:strVal val="ppt_x"/>
                                          </p:val>
                                        </p:tav>
                                        <p:tav tm="100000">
                                          <p:val>
                                            <p:strVal val="ppt_x"/>
                                          </p:val>
                                        </p:tav>
                                      </p:tavLst>
                                    </p:anim>
                                    <p:anim calcmode="lin" valueType="num">
                                      <p:cBhvr>
                                        <p:cTn id="48" dur="100" decel="100000"/>
                                        <p:tgtEl>
                                          <p:spTgt spid="4"/>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4"/>
                                        </p:tgtEl>
                                        <p:attrNameLst>
                                          <p:attrName>ppt_y</p:attrName>
                                        </p:attrNameLst>
                                      </p:cBhvr>
                                      <p:tavLst>
                                        <p:tav tm="0">
                                          <p:val>
                                            <p:strVal val="ppt_y"/>
                                          </p:val>
                                        </p:tav>
                                        <p:tav tm="100000">
                                          <p:val>
                                            <p:strVal val="ppt_y+1"/>
                                          </p:val>
                                        </p:tav>
                                      </p:tavLst>
                                    </p:anim>
                                    <p:set>
                                      <p:cBhvr>
                                        <p:cTn id="50" dur="1" fill="hold">
                                          <p:stCondLst>
                                            <p:cond delay="9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1"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4)">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1000"/>
                                        <p:tgtEl>
                                          <p:spTgt spid="7"/>
                                        </p:tgtEl>
                                      </p:cBhvr>
                                    </p:animEffect>
                                    <p:set>
                                      <p:cBhvr>
                                        <p:cTn id="60" dur="1" fill="hold">
                                          <p:stCondLst>
                                            <p:cond delay="9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54274"/>
                                        </p:tgtEl>
                                        <p:attrNameLst>
                                          <p:attrName>style.visibility</p:attrName>
                                        </p:attrNameLst>
                                      </p:cBhvr>
                                      <p:to>
                                        <p:strVal val="visible"/>
                                      </p:to>
                                    </p:set>
                                    <p:animEffect transition="in" filter="fade">
                                      <p:cBhvr>
                                        <p:cTn id="65" dur="1000"/>
                                        <p:tgtEl>
                                          <p:spTgt spid="54274"/>
                                        </p:tgtEl>
                                      </p:cBhvr>
                                    </p:animEffect>
                                    <p:anim calcmode="lin" valueType="num">
                                      <p:cBhvr>
                                        <p:cTn id="66" dur="1000" fill="hold"/>
                                        <p:tgtEl>
                                          <p:spTgt spid="54274"/>
                                        </p:tgtEl>
                                        <p:attrNameLst>
                                          <p:attrName>ppt_x</p:attrName>
                                        </p:attrNameLst>
                                      </p:cBhvr>
                                      <p:tavLst>
                                        <p:tav tm="0">
                                          <p:val>
                                            <p:strVal val="#ppt_x"/>
                                          </p:val>
                                        </p:tav>
                                        <p:tav tm="100000">
                                          <p:val>
                                            <p:strVal val="#ppt_x"/>
                                          </p:val>
                                        </p:tav>
                                      </p:tavLst>
                                    </p:anim>
                                    <p:anim calcmode="lin" valueType="num">
                                      <p:cBhvr>
                                        <p:cTn id="67" dur="1000" fill="hold"/>
                                        <p:tgtEl>
                                          <p:spTgt spid="54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Посылки на фронт</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3250" name="Picture 2" descr="C:\Users\Home\Desktop\Documents\война\42.jpg"/>
          <p:cNvPicPr>
            <a:picLocks noChangeAspect="1" noChangeArrowheads="1"/>
          </p:cNvPicPr>
          <p:nvPr/>
        </p:nvPicPr>
        <p:blipFill>
          <a:blip r:embed="rId4" cstate="print"/>
          <a:srcRect/>
          <a:stretch>
            <a:fillRect/>
          </a:stretch>
        </p:blipFill>
        <p:spPr bwMode="auto">
          <a:xfrm>
            <a:off x="1835696" y="1772816"/>
            <a:ext cx="6483139" cy="4396898"/>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5298" name="Picture 2" descr="C:\Users\Home\Desktop\Documents\война\дети и война\детям труженикам тыла благодарная самара.jpg"/>
          <p:cNvPicPr>
            <a:picLocks noChangeAspect="1" noChangeArrowheads="1"/>
          </p:cNvPicPr>
          <p:nvPr/>
        </p:nvPicPr>
        <p:blipFill>
          <a:blip r:embed="rId4" cstate="print"/>
          <a:srcRect l="23814" r="19487"/>
          <a:stretch>
            <a:fillRect/>
          </a:stretch>
        </p:blipFill>
        <p:spPr bwMode="auto">
          <a:xfrm>
            <a:off x="1331640" y="1948532"/>
            <a:ext cx="3600400" cy="3568700"/>
          </a:xfrm>
          <a:prstGeom prst="rect">
            <a:avLst/>
          </a:prstGeom>
          <a:noFill/>
        </p:spPr>
      </p:pic>
      <p:sp>
        <p:nvSpPr>
          <p:cNvPr id="5" name="Заголовок 6"/>
          <p:cNvSpPr txBox="1">
            <a:spLocks/>
          </p:cNvSpPr>
          <p:nvPr/>
        </p:nvSpPr>
        <p:spPr bwMode="auto">
          <a:xfrm>
            <a:off x="1115616" y="5733256"/>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Самара</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5300" name="Picture 4" descr="Летом Белгород определит  место  установки памятника «дети войны»"/>
          <p:cNvPicPr>
            <a:picLocks noChangeAspect="1" noChangeArrowheads="1"/>
          </p:cNvPicPr>
          <p:nvPr/>
        </p:nvPicPr>
        <p:blipFill>
          <a:blip r:embed="rId5" cstate="print"/>
          <a:srcRect l="17640" r="14321"/>
          <a:stretch>
            <a:fillRect/>
          </a:stretch>
        </p:blipFill>
        <p:spPr bwMode="auto">
          <a:xfrm>
            <a:off x="5148064" y="1988840"/>
            <a:ext cx="3748007" cy="3672408"/>
          </a:xfrm>
          <a:prstGeom prst="rect">
            <a:avLst/>
          </a:prstGeom>
          <a:noFill/>
        </p:spPr>
      </p:pic>
      <p:sp>
        <p:nvSpPr>
          <p:cNvPr id="7" name="Заголовок 6"/>
          <p:cNvSpPr txBox="1">
            <a:spLocks/>
          </p:cNvSpPr>
          <p:nvPr/>
        </p:nvSpPr>
        <p:spPr bwMode="auto">
          <a:xfrm>
            <a:off x="5004048" y="5733256"/>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Белгород</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15616" y="5805264"/>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Витебск, Беларусь</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004048" y="5877272"/>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Липецк</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8370" name="Picture 2" descr="http://media.bloger.by/source/photos/2011/07/25/7877b7f89a0251d65fa19b9d4db24a36.jpg"/>
          <p:cNvPicPr>
            <a:picLocks noChangeAspect="1" noChangeArrowheads="1"/>
          </p:cNvPicPr>
          <p:nvPr/>
        </p:nvPicPr>
        <p:blipFill>
          <a:blip r:embed="rId3" cstate="print"/>
          <a:srcRect l="16971" t="9645" r="24982" b="6401"/>
          <a:stretch>
            <a:fillRect/>
          </a:stretch>
        </p:blipFill>
        <p:spPr bwMode="auto">
          <a:xfrm>
            <a:off x="1165120" y="1772816"/>
            <a:ext cx="3717413" cy="4032448"/>
          </a:xfrm>
          <a:prstGeom prst="rect">
            <a:avLst/>
          </a:prstGeom>
          <a:noFill/>
        </p:spPr>
      </p:pic>
      <p:pic>
        <p:nvPicPr>
          <p:cNvPr id="58374" name="Picture 6" descr="В краю фонтанов, двух такс и кота. . Памятники (Липецк, Россия)"/>
          <p:cNvPicPr>
            <a:picLocks noChangeAspect="1" noChangeArrowheads="1"/>
          </p:cNvPicPr>
          <p:nvPr/>
        </p:nvPicPr>
        <p:blipFill>
          <a:blip r:embed="rId4" cstate="print"/>
          <a:srcRect l="27000" r="27641" b="22085"/>
          <a:stretch>
            <a:fillRect/>
          </a:stretch>
        </p:blipFill>
        <p:spPr bwMode="auto">
          <a:xfrm>
            <a:off x="5220072" y="1700808"/>
            <a:ext cx="3528392" cy="4320480"/>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15616" y="5949280"/>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Красноярск</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004048" y="6093296"/>
            <a:ext cx="413995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Симферополь</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7346" name="Picture 2" descr="http://gym6-perm.narod.ru/12/7/1/14/130.jpg"/>
          <p:cNvPicPr>
            <a:picLocks noChangeAspect="1" noChangeArrowheads="1"/>
          </p:cNvPicPr>
          <p:nvPr/>
        </p:nvPicPr>
        <p:blipFill>
          <a:blip r:embed="rId3" cstate="print"/>
          <a:srcRect/>
          <a:stretch>
            <a:fillRect/>
          </a:stretch>
        </p:blipFill>
        <p:spPr bwMode="auto">
          <a:xfrm>
            <a:off x="1475656" y="1700807"/>
            <a:ext cx="3168352" cy="4213909"/>
          </a:xfrm>
          <a:prstGeom prst="rect">
            <a:avLst/>
          </a:prstGeom>
          <a:noFill/>
        </p:spPr>
      </p:pic>
      <p:pic>
        <p:nvPicPr>
          <p:cNvPr id="57348" name="Picture 4" descr="http://gym6-perm.narod.ru/12/7/1/14/123.jpg"/>
          <p:cNvPicPr>
            <a:picLocks noChangeAspect="1" noChangeArrowheads="1"/>
          </p:cNvPicPr>
          <p:nvPr/>
        </p:nvPicPr>
        <p:blipFill>
          <a:blip r:embed="rId4" cstate="print"/>
          <a:srcRect/>
          <a:stretch>
            <a:fillRect/>
          </a:stretch>
        </p:blipFill>
        <p:spPr bwMode="auto">
          <a:xfrm>
            <a:off x="5076056" y="1340768"/>
            <a:ext cx="3551212" cy="4734949"/>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251520" y="6165304"/>
            <a:ext cx="5184576"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Санкт-Петербург</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5759624" y="6021288"/>
            <a:ext cx="363691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Оренбург</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59394" name="Picture 2" descr="Памятник детям войны"/>
          <p:cNvPicPr>
            <a:picLocks noChangeAspect="1" noChangeArrowheads="1"/>
          </p:cNvPicPr>
          <p:nvPr/>
        </p:nvPicPr>
        <p:blipFill>
          <a:blip r:embed="rId3" cstate="print"/>
          <a:srcRect l="14000" r="12000"/>
          <a:stretch>
            <a:fillRect/>
          </a:stretch>
        </p:blipFill>
        <p:spPr bwMode="auto">
          <a:xfrm>
            <a:off x="1547664" y="1625906"/>
            <a:ext cx="3456384" cy="4654820"/>
          </a:xfrm>
          <a:prstGeom prst="rect">
            <a:avLst/>
          </a:prstGeom>
          <a:noFill/>
        </p:spPr>
      </p:pic>
      <p:pic>
        <p:nvPicPr>
          <p:cNvPr id="59396" name="Picture 4" descr="MskulpturaRu"/>
          <p:cNvPicPr>
            <a:picLocks noChangeAspect="1" noChangeArrowheads="1"/>
          </p:cNvPicPr>
          <p:nvPr/>
        </p:nvPicPr>
        <p:blipFill>
          <a:blip r:embed="rId4" cstate="print"/>
          <a:srcRect l="27885" t="17451" r="29771" b="9512"/>
          <a:stretch>
            <a:fillRect/>
          </a:stretch>
        </p:blipFill>
        <p:spPr bwMode="auto">
          <a:xfrm>
            <a:off x="5292080" y="1124744"/>
            <a:ext cx="3600400" cy="5005434"/>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87624" y="5733256"/>
            <a:ext cx="2592288"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Киев, Украина</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4932040" y="6137920"/>
            <a:ext cx="421196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Старый Оскол</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60418" name="Picture 2" descr="http://gym6-perm.narod.ru/12/7/1/14/117.jpg"/>
          <p:cNvPicPr>
            <a:picLocks noChangeAspect="1" noChangeArrowheads="1"/>
          </p:cNvPicPr>
          <p:nvPr/>
        </p:nvPicPr>
        <p:blipFill>
          <a:blip r:embed="rId3" cstate="print"/>
          <a:srcRect/>
          <a:stretch>
            <a:fillRect/>
          </a:stretch>
        </p:blipFill>
        <p:spPr bwMode="auto">
          <a:xfrm>
            <a:off x="1403648" y="1628800"/>
            <a:ext cx="2857500" cy="3810000"/>
          </a:xfrm>
          <a:prstGeom prst="rect">
            <a:avLst/>
          </a:prstGeom>
          <a:noFill/>
        </p:spPr>
      </p:pic>
      <p:pic>
        <p:nvPicPr>
          <p:cNvPr id="60420" name="Picture 4" descr="АМИТЕЛ : В Старом Осколе открыли памятник детям войны"/>
          <p:cNvPicPr>
            <a:picLocks noChangeAspect="1" noChangeArrowheads="1"/>
          </p:cNvPicPr>
          <p:nvPr/>
        </p:nvPicPr>
        <p:blipFill>
          <a:blip r:embed="rId4" cstate="print"/>
          <a:srcRect l="18900"/>
          <a:stretch>
            <a:fillRect/>
          </a:stretch>
        </p:blipFill>
        <p:spPr bwMode="auto">
          <a:xfrm>
            <a:off x="4487758" y="1916832"/>
            <a:ext cx="4542101" cy="4186450"/>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Заголовок 3"/>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b="1" dirty="0" smtClean="0">
                <a:ln w="38100">
                  <a:solidFill>
                    <a:srgbClr val="C00000"/>
                  </a:solidFill>
                </a:ln>
                <a:solidFill>
                  <a:srgbClr val="FF0000"/>
                </a:solidFill>
                <a:latin typeface="Bookman Old Style" panose="02050604050505020204" pitchFamily="18" charset="0"/>
              </a:rPr>
              <a:t>Довоенное детство</a:t>
            </a:r>
            <a:endParaRPr lang="ru-RU" b="1" dirty="0">
              <a:ln w="38100">
                <a:solidFill>
                  <a:srgbClr val="C00000"/>
                </a:solidFill>
              </a:ln>
              <a:solidFill>
                <a:srgbClr val="FF0000"/>
              </a:solidFill>
              <a:latin typeface="Bookman Old Style" panose="02050604050505020204" pitchFamily="18" charset="0"/>
            </a:endParaRP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315"/>
          <a:stretch/>
        </p:blipFill>
        <p:spPr bwMode="auto">
          <a:xfrm>
            <a:off x="1394185" y="3068960"/>
            <a:ext cx="3173288" cy="3539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013" r="7853"/>
          <a:stretch/>
        </p:blipFill>
        <p:spPr bwMode="auto">
          <a:xfrm>
            <a:off x="4644008" y="1756462"/>
            <a:ext cx="4119327" cy="3220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91680" y="1760923"/>
            <a:ext cx="6048672" cy="47881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97663" y="1760923"/>
            <a:ext cx="6673924" cy="45160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602" name="Picture 2" descr="Фотохостинг: фотографии пользователя nikola555555@qip.ru"/>
          <p:cNvPicPr>
            <a:picLocks noChangeAspect="1" noChangeArrowheads="1"/>
          </p:cNvPicPr>
          <p:nvPr/>
        </p:nvPicPr>
        <p:blipFill>
          <a:blip r:embed="rId8" cstate="print"/>
          <a:srcRect/>
          <a:stretch>
            <a:fillRect/>
          </a:stretch>
        </p:blipFill>
        <p:spPr bwMode="auto">
          <a:xfrm>
            <a:off x="1763688" y="2060848"/>
            <a:ext cx="6667500" cy="429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100"/>
                                        </p:tgtEl>
                                      </p:cBhvr>
                                    </p:animEffect>
                                    <p:set>
                                      <p:cBhvr>
                                        <p:cTn id="7" dur="1" fill="hold">
                                          <p:stCondLst>
                                            <p:cond delay="1999"/>
                                          </p:stCondLst>
                                        </p:cTn>
                                        <p:tgtEl>
                                          <p:spTgt spid="4100"/>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4099"/>
                                        </p:tgtEl>
                                      </p:cBhvr>
                                    </p:animEffect>
                                    <p:set>
                                      <p:cBhvr>
                                        <p:cTn id="10" dur="1" fill="hold">
                                          <p:stCondLst>
                                            <p:cond delay="1999"/>
                                          </p:stCondLst>
                                        </p:cTn>
                                        <p:tgtEl>
                                          <p:spTgt spid="40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circle(in)">
                                      <p:cBhvr>
                                        <p:cTn id="15" dur="2000"/>
                                        <p:tgtEl>
                                          <p:spTgt spid="410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xit" presetSubtype="12" fill="hold" nodeType="clickEffect">
                                  <p:stCondLst>
                                    <p:cond delay="0"/>
                                  </p:stCondLst>
                                  <p:childTnLst>
                                    <p:animEffect transition="out" filter="strips(downLeft)">
                                      <p:cBhvr>
                                        <p:cTn id="19" dur="2000"/>
                                        <p:tgtEl>
                                          <p:spTgt spid="4103"/>
                                        </p:tgtEl>
                                      </p:cBhvr>
                                    </p:animEffect>
                                    <p:set>
                                      <p:cBhvr>
                                        <p:cTn id="20" dur="1" fill="hold">
                                          <p:stCondLst>
                                            <p:cond delay="1999"/>
                                          </p:stCondLst>
                                        </p:cTn>
                                        <p:tgtEl>
                                          <p:spTgt spid="410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barn(inVertical)">
                                      <p:cBhvr>
                                        <p:cTn id="25" dur="2000"/>
                                        <p:tgtEl>
                                          <p:spTgt spid="410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1000"/>
                                        <p:tgtEl>
                                          <p:spTgt spid="4101"/>
                                        </p:tgtEl>
                                      </p:cBhvr>
                                    </p:animEffect>
                                    <p:set>
                                      <p:cBhvr>
                                        <p:cTn id="30" dur="1" fill="hold">
                                          <p:stCondLst>
                                            <p:cond delay="999"/>
                                          </p:stCondLst>
                                        </p:cTn>
                                        <p:tgtEl>
                                          <p:spTgt spid="41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5602"/>
                                        </p:tgtEl>
                                        <p:attrNameLst>
                                          <p:attrName>style.visibility</p:attrName>
                                        </p:attrNameLst>
                                      </p:cBhvr>
                                      <p:to>
                                        <p:strVal val="visible"/>
                                      </p:to>
                                    </p:set>
                                    <p:animEffect transition="in" filter="box(in)">
                                      <p:cBhvr>
                                        <p:cTn id="35"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Заголовок 6"/>
          <p:cNvSpPr txBox="1">
            <a:spLocks/>
          </p:cNvSpPr>
          <p:nvPr/>
        </p:nvSpPr>
        <p:spPr bwMode="auto">
          <a:xfrm>
            <a:off x="395536" y="260648"/>
            <a:ext cx="79928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Памятники </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5" name="Заголовок 6"/>
          <p:cNvSpPr txBox="1">
            <a:spLocks/>
          </p:cNvSpPr>
          <p:nvPr/>
        </p:nvSpPr>
        <p:spPr bwMode="auto">
          <a:xfrm>
            <a:off x="1187624" y="5733256"/>
            <a:ext cx="3312368"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Брянская обл.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sp>
        <p:nvSpPr>
          <p:cNvPr id="7" name="Заголовок 6"/>
          <p:cNvSpPr txBox="1">
            <a:spLocks/>
          </p:cNvSpPr>
          <p:nvPr/>
        </p:nvSpPr>
        <p:spPr bwMode="auto">
          <a:xfrm>
            <a:off x="4932040" y="5949280"/>
            <a:ext cx="421196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dirty="0" smtClean="0">
                <a:solidFill>
                  <a:srgbClr val="FF0000"/>
                </a:solidFill>
                <a:latin typeface="Bookman Old Style" pitchFamily="18" charset="0"/>
                <a:ea typeface="+mj-ea"/>
                <a:cs typeface="+mj-cs"/>
              </a:rPr>
              <a:t>г. Лондон, Великобритания</a:t>
            </a:r>
            <a:r>
              <a:rPr kumimoji="0" lang="ru-RU"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 </a:t>
            </a:r>
            <a:endParaRPr kumimoji="0" lang="ru-RU" sz="32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61442" name="Picture 2" descr="http://timos.ucoz.ru/DSCF1501.JPG"/>
          <p:cNvPicPr>
            <a:picLocks noChangeAspect="1" noChangeArrowheads="1"/>
          </p:cNvPicPr>
          <p:nvPr/>
        </p:nvPicPr>
        <p:blipFill>
          <a:blip r:embed="rId3" cstate="print"/>
          <a:srcRect l="14732" r="16049"/>
          <a:stretch>
            <a:fillRect/>
          </a:stretch>
        </p:blipFill>
        <p:spPr bwMode="auto">
          <a:xfrm>
            <a:off x="1475656" y="1772816"/>
            <a:ext cx="3721599" cy="4032448"/>
          </a:xfrm>
          <a:prstGeom prst="rect">
            <a:avLst/>
          </a:prstGeom>
          <a:noFill/>
        </p:spPr>
      </p:pic>
      <p:pic>
        <p:nvPicPr>
          <p:cNvPr id="61444" name="Picture 4" descr="http://temza.com/historic-london/jewish-kids/jewish-kids-memorial.jpg"/>
          <p:cNvPicPr>
            <a:picLocks noChangeAspect="1" noChangeArrowheads="1"/>
          </p:cNvPicPr>
          <p:nvPr/>
        </p:nvPicPr>
        <p:blipFill>
          <a:blip r:embed="rId4" cstate="print"/>
          <a:srcRect l="21420" r="16841"/>
          <a:stretch>
            <a:fillRect/>
          </a:stretch>
        </p:blipFill>
        <p:spPr bwMode="auto">
          <a:xfrm>
            <a:off x="5292080" y="1556792"/>
            <a:ext cx="3528392" cy="4286250"/>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12119" y="0"/>
            <a:ext cx="9131881" cy="6858000"/>
          </a:xfrm>
          <a:prstGeom prst="rect">
            <a:avLst/>
          </a:prstGeom>
          <a:noFill/>
        </p:spPr>
      </p:pic>
      <p:sp>
        <p:nvSpPr>
          <p:cNvPr id="2" name="Заголовок 1"/>
          <p:cNvSpPr>
            <a:spLocks noGrp="1"/>
          </p:cNvSpPr>
          <p:nvPr>
            <p:ph type="title"/>
          </p:nvPr>
        </p:nvSpPr>
        <p:spPr>
          <a:xfrm>
            <a:off x="457200" y="0"/>
            <a:ext cx="8229600" cy="928670"/>
          </a:xfrm>
        </p:spPr>
        <p:txBody>
          <a:bodyPr/>
          <a:lstStyle/>
          <a:p>
            <a:r>
              <a:rPr lang="ru-RU" dirty="0" smtClean="0">
                <a:solidFill>
                  <a:srgbClr val="FF0000"/>
                </a:solidFill>
              </a:rPr>
              <a:t>Дети-герои</a:t>
            </a:r>
            <a:endParaRPr lang="ru-RU" dirty="0">
              <a:solidFill>
                <a:srgbClr val="FF0000"/>
              </a:solidFill>
            </a:endParaRPr>
          </a:p>
        </p:txBody>
      </p:sp>
      <p:pic>
        <p:nvPicPr>
          <p:cNvPr id="6" name="Picture 2"/>
          <p:cNvPicPr>
            <a:picLocks noGrp="1" noChangeAspect="1" noChangeArrowheads="1"/>
          </p:cNvPicPr>
          <p:nvPr>
            <p:ph sz="half" idx="1"/>
          </p:nvPr>
        </p:nvPicPr>
        <p:blipFill>
          <a:blip r:embed="rId4" cstate="print"/>
          <a:srcRect/>
          <a:stretch>
            <a:fillRect/>
          </a:stretch>
        </p:blipFill>
        <p:spPr bwMode="auto">
          <a:xfrm>
            <a:off x="5214942" y="1357298"/>
            <a:ext cx="3543296" cy="2657472"/>
          </a:xfrm>
          <a:prstGeom prst="rect">
            <a:avLst/>
          </a:prstGeom>
          <a:noFill/>
          <a:ln w="9525">
            <a:noFill/>
            <a:miter lim="800000"/>
            <a:headEnd/>
            <a:tailEnd/>
          </a:ln>
        </p:spPr>
      </p:pic>
      <p:pic>
        <p:nvPicPr>
          <p:cNvPr id="8" name="Рисунок 2" descr="Дети-герои Великой Отечественной войны , картинка номер 460536">
            <a:hlinkClick r:id="rId5" tooltip="&quot;Дети-герои Великой Отечественной войны , картинка номер 460536&quot;"/>
          </p:cNvPr>
          <p:cNvPicPr>
            <a:picLocks noGrp="1" noChangeAspect="1" noChangeArrowheads="1"/>
          </p:cNvPicPr>
          <p:nvPr>
            <p:ph sz="half" idx="2"/>
          </p:nvPr>
        </p:nvPicPr>
        <p:blipFill>
          <a:blip r:embed="rId6" cstate="print"/>
          <a:srcRect/>
          <a:stretch>
            <a:fillRect/>
          </a:stretch>
        </p:blipFill>
        <p:spPr bwMode="auto">
          <a:xfrm>
            <a:off x="357158" y="4286256"/>
            <a:ext cx="3286148" cy="1993120"/>
          </a:xfrm>
          <a:prstGeom prst="rect">
            <a:avLst/>
          </a:prstGeom>
          <a:noFill/>
          <a:ln w="9525">
            <a:noFill/>
            <a:miter lim="800000"/>
            <a:headEnd/>
            <a:tailEnd/>
          </a:ln>
        </p:spPr>
      </p:pic>
      <p:sp>
        <p:nvSpPr>
          <p:cNvPr id="9" name="Прямоугольник 8"/>
          <p:cNvSpPr/>
          <p:nvPr/>
        </p:nvSpPr>
        <p:spPr>
          <a:xfrm>
            <a:off x="5004048" y="4143380"/>
            <a:ext cx="4464496" cy="1938992"/>
          </a:xfrm>
          <a:prstGeom prst="rect">
            <a:avLst/>
          </a:prstGeom>
        </p:spPr>
        <p:txBody>
          <a:bodyPr wrap="square">
            <a:spAutoFit/>
          </a:bodyPr>
          <a:lstStyle/>
          <a:p>
            <a:r>
              <a:rPr lang="ru-RU" sz="2000" b="1" dirty="0" smtClean="0">
                <a:latin typeface="Calibri" pitchFamily="34" charset="0"/>
              </a:rPr>
              <a:t>Вот о вас напишут книжки: </a:t>
            </a:r>
            <a:br>
              <a:rPr lang="ru-RU" sz="2000" b="1" dirty="0" smtClean="0">
                <a:latin typeface="Calibri" pitchFamily="34" charset="0"/>
              </a:rPr>
            </a:br>
            <a:r>
              <a:rPr lang="ru-RU" sz="2000" b="1" dirty="0" smtClean="0">
                <a:latin typeface="Calibri" pitchFamily="34" charset="0"/>
              </a:rPr>
              <a:t>«Жизнь свою за </a:t>
            </a:r>
            <a:r>
              <a:rPr lang="ru-RU" sz="2000" b="1" dirty="0" err="1" smtClean="0">
                <a:latin typeface="Calibri" pitchFamily="34" charset="0"/>
              </a:rPr>
              <a:t>други</a:t>
            </a:r>
            <a:r>
              <a:rPr lang="ru-RU" sz="2000" b="1" dirty="0" smtClean="0">
                <a:latin typeface="Calibri" pitchFamily="34" charset="0"/>
              </a:rPr>
              <a:t> своя», </a:t>
            </a:r>
            <a:br>
              <a:rPr lang="ru-RU" sz="2000" b="1" dirty="0" smtClean="0">
                <a:latin typeface="Calibri" pitchFamily="34" charset="0"/>
              </a:rPr>
            </a:br>
            <a:r>
              <a:rPr lang="ru-RU" sz="2000" b="1" dirty="0" smtClean="0">
                <a:latin typeface="Calibri" pitchFamily="34" charset="0"/>
              </a:rPr>
              <a:t>Незатейливые парнишки, — </a:t>
            </a:r>
            <a:br>
              <a:rPr lang="ru-RU" sz="2000" b="1" dirty="0" smtClean="0">
                <a:latin typeface="Calibri" pitchFamily="34" charset="0"/>
              </a:rPr>
            </a:br>
            <a:r>
              <a:rPr lang="ru-RU" sz="2000" b="1" dirty="0" smtClean="0">
                <a:latin typeface="Calibri" pitchFamily="34" charset="0"/>
              </a:rPr>
              <a:t>Ваньки, Васьки, Алешки, Гришки, — </a:t>
            </a:r>
          </a:p>
          <a:p>
            <a:r>
              <a:rPr lang="ru-RU" sz="2000" b="1" dirty="0" smtClean="0">
                <a:latin typeface="Calibri" pitchFamily="34" charset="0"/>
              </a:rPr>
              <a:t>внуки, братики, сыновья! </a:t>
            </a:r>
          </a:p>
          <a:p>
            <a:pPr algn="ctr"/>
            <a:r>
              <a:rPr lang="ru-RU" sz="2000" b="1" i="1" dirty="0" smtClean="0">
                <a:latin typeface="Calibri" pitchFamily="34" charset="0"/>
              </a:rPr>
              <a:t>Анна Ахматова</a:t>
            </a:r>
            <a:endParaRPr lang="ru-RU" sz="2000" i="1" dirty="0"/>
          </a:p>
        </p:txBody>
      </p:sp>
      <p:pic>
        <p:nvPicPr>
          <p:cNvPr id="10" name="Рисунок 3" descr="Дети-герои Великой Отечественной войны , картинка номер 460526">
            <a:hlinkClick r:id="rId7" tooltip="&quot;Дети-герои Великой Отечественной войны , картинка номер 460526&quot;"/>
          </p:cNvPr>
          <p:cNvPicPr>
            <a:picLocks noChangeAspect="1" noChangeArrowheads="1"/>
          </p:cNvPicPr>
          <p:nvPr/>
        </p:nvPicPr>
        <p:blipFill>
          <a:blip r:embed="rId8" cstate="print"/>
          <a:srcRect/>
          <a:stretch>
            <a:fillRect/>
          </a:stretch>
        </p:blipFill>
        <p:spPr bwMode="auto">
          <a:xfrm>
            <a:off x="500034" y="714356"/>
            <a:ext cx="2643188"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все\пионеры-герои\Рисунок3.jpg"/>
          <p:cNvPicPr>
            <a:picLocks noChangeAspect="1" noChangeArrowheads="1"/>
          </p:cNvPicPr>
          <p:nvPr/>
        </p:nvPicPr>
        <p:blipFill>
          <a:blip r:embed="rId3" cstate="print"/>
          <a:srcRect/>
          <a:stretch>
            <a:fillRect/>
          </a:stretch>
        </p:blipFill>
        <p:spPr bwMode="auto">
          <a:xfrm>
            <a:off x="1" y="1"/>
            <a:ext cx="9143999" cy="6858000"/>
          </a:xfrm>
          <a:prstGeom prst="rect">
            <a:avLst/>
          </a:prstGeom>
          <a:noFill/>
        </p:spPr>
      </p:pic>
      <p:sp>
        <p:nvSpPr>
          <p:cNvPr id="7" name="Rectangle 4"/>
          <p:cNvSpPr txBox="1">
            <a:spLocks noChangeArrowheads="1"/>
          </p:cNvSpPr>
          <p:nvPr/>
        </p:nvSpPr>
        <p:spPr bwMode="auto">
          <a:xfrm>
            <a:off x="83091" y="152400"/>
            <a:ext cx="4572000" cy="647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itchFamily="2" charset="2"/>
              <a:buChar char="n"/>
              <a:defRPr sz="28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9pPr>
          </a:lstStyle>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Гриша Акопян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Павлуша Андреев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Ваня Андрианов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Лёня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Анкинович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Киря</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Баев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Надя Богданова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Юта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Бондаровская</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Саша Бородулин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Ваня Васильченко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Лида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Вашкевич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Валерий Волков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Миша Гаврилов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Люся Герасименко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Лёня Голиков,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Дубинин</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Шура Ефремов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Пётр Зайченко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Валя Зенкина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Марат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Казей</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Казначеев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Аркадий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Каманин</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Шура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Кобер</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Саша Ковалёв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Витя Коваленко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ea typeface="+mn-ea"/>
                <a:cs typeface="+mn-cs"/>
              </a:rPr>
              <a:t>Колядов</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endParaRPr kumimoji="0" lang="ru-RU" altLang="ru-RU" sz="14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a typeface="+mn-ea"/>
              <a:cs typeface="+mn-cs"/>
            </a:endParaRPr>
          </a:p>
        </p:txBody>
      </p:sp>
      <p:sp>
        <p:nvSpPr>
          <p:cNvPr id="8" name="Rectangle 5"/>
          <p:cNvSpPr txBox="1">
            <a:spLocks noChangeArrowheads="1"/>
          </p:cNvSpPr>
          <p:nvPr/>
        </p:nvSpPr>
        <p:spPr bwMode="auto">
          <a:xfrm>
            <a:off x="4648200" y="152400"/>
            <a:ext cx="44958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itchFamily="2" charset="2"/>
              <a:buChar char="n"/>
              <a:defRPr sz="28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FFFFFF"/>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800">
                <a:solidFill>
                  <a:schemeClr val="tx1"/>
                </a:solidFill>
                <a:effectLst>
                  <a:outerShdw blurRad="38100" dist="38100" dir="2700000" algn="tl">
                    <a:srgbClr val="FFFFFF"/>
                  </a:outerShdw>
                </a:effectLst>
                <a:latin typeface="+mn-lt"/>
              </a:defRPr>
            </a:lvl9pPr>
          </a:lstStyle>
          <a:p>
            <a:pPr>
              <a:lnSpc>
                <a:spcPct val="80000"/>
              </a:lnSpc>
              <a:buClr>
                <a:srgbClr val="5B8800"/>
              </a:buClr>
            </a:pPr>
            <a:r>
              <a:rPr lang="ru-RU" altLang="ru-RU" sz="1600" b="1" kern="0" dirty="0">
                <a:solidFill>
                  <a:srgbClr val="000000"/>
                </a:solidFill>
                <a:latin typeface="Tahoma"/>
              </a:rPr>
              <a:t>Галя Комлева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Вася Коробко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Саша Колесников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Витя Коробков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Валя Котик,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Костя Кравчук</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Маркс Кротов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Алёша Кузнецов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Нина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Куковерова</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Альберт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Купша</a:t>
            </a: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Лида Матвеева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Лара Михеенко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Мария Мухина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Коля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Мяготин</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Муся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Пинкензон</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Зина Портнова, Герой Советского Союза</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Коля Рыжов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Нина Сагайдак</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Саморуха</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Аксён Тимонин </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Витя Хоменко</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Вася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Шишковский</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Толя Шумов</a:t>
            </a:r>
          </a:p>
          <a:p>
            <a:pPr marL="342900" marR="0" lvl="0" indent="-342900" algn="l" defTabSz="914400" rtl="0" eaLnBrk="1" fontAlgn="base" latinLnBrk="0" hangingPunct="1">
              <a:lnSpc>
                <a:spcPct val="80000"/>
              </a:lnSpc>
              <a:spcBef>
                <a:spcPct val="20000"/>
              </a:spcBef>
              <a:spcAft>
                <a:spcPct val="0"/>
              </a:spcAft>
              <a:buClr>
                <a:srgbClr val="5B8800"/>
              </a:buClr>
              <a:buSzPct val="65000"/>
              <a:buFont typeface="Wingdings" pitchFamily="2" charset="2"/>
              <a:buChar char="n"/>
              <a:tabLst/>
              <a:defRPr/>
            </a:pPr>
            <a:r>
              <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rPr>
              <a:t>Володя </a:t>
            </a:r>
            <a:r>
              <a:rPr kumimoji="0" lang="ru-RU" altLang="ru-RU" sz="1600" b="1" i="0" u="none" strike="noStrike" kern="0" cap="none" spc="0" normalizeH="0" baseline="0" noProof="0" dirty="0" err="1" smtClean="0">
                <a:ln>
                  <a:noFill/>
                </a:ln>
                <a:solidFill>
                  <a:srgbClr val="000000"/>
                </a:solidFill>
                <a:effectLst>
                  <a:outerShdw blurRad="38100" dist="38100" dir="2700000" algn="tl">
                    <a:srgbClr val="FFFFFF"/>
                  </a:outerShdw>
                </a:effectLst>
                <a:uLnTx/>
                <a:uFillTx/>
                <a:latin typeface="Tahoma"/>
              </a:rPr>
              <a:t>Щербацевич</a:t>
            </a:r>
            <a:endParaRPr kumimoji="0" lang="ru-RU" altLang="ru-RU" sz="16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anim calcmode="lin" valueType="num">
                                      <p:cBhvr>
                                        <p:cTn id="8" dur="5000" fill="hold"/>
                                        <p:tgtEl>
                                          <p:spTgt spid="7"/>
                                        </p:tgtEl>
                                        <p:attrNameLst>
                                          <p:attrName>ppt_x</p:attrName>
                                        </p:attrNameLst>
                                      </p:cBhvr>
                                      <p:tavLst>
                                        <p:tav tm="0">
                                          <p:val>
                                            <p:strVal val="#ppt_x"/>
                                          </p:val>
                                        </p:tav>
                                        <p:tav tm="100000">
                                          <p:val>
                                            <p:strVal val="#ppt_x"/>
                                          </p:val>
                                        </p:tav>
                                      </p:tavLst>
                                    </p:anim>
                                    <p:anim calcmode="lin" valueType="num">
                                      <p:cBhvr>
                                        <p:cTn id="9" dur="4500" decel="100000" fill="hold"/>
                                        <p:tgtEl>
                                          <p:spTgt spid="7"/>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anim calcmode="lin" valueType="num">
                                      <p:cBhvr>
                                        <p:cTn id="14" dur="5000" fill="hold"/>
                                        <p:tgtEl>
                                          <p:spTgt spid="8"/>
                                        </p:tgtEl>
                                        <p:attrNameLst>
                                          <p:attrName>ppt_x</p:attrName>
                                        </p:attrNameLst>
                                      </p:cBhvr>
                                      <p:tavLst>
                                        <p:tav tm="0">
                                          <p:val>
                                            <p:strVal val="#ppt_x"/>
                                          </p:val>
                                        </p:tav>
                                        <p:tav tm="100000">
                                          <p:val>
                                            <p:strVal val="#ppt_x"/>
                                          </p:val>
                                        </p:tav>
                                      </p:tavLst>
                                    </p:anim>
                                    <p:anim calcmode="lin" valueType="num">
                                      <p:cBhvr>
                                        <p:cTn id="15" dur="4500" decel="100000" fill="hold"/>
                                        <p:tgtEl>
                                          <p:spTgt spid="8"/>
                                        </p:tgtEl>
                                        <p:attrNameLst>
                                          <p:attrName>ppt_y</p:attrName>
                                        </p:attrNameLst>
                                      </p:cBhvr>
                                      <p:tavLst>
                                        <p:tav tm="0">
                                          <p:val>
                                            <p:strVal val="#ppt_y+1"/>
                                          </p:val>
                                        </p:tav>
                                        <p:tav tm="100000">
                                          <p:val>
                                            <p:strVal val="#ppt_y-.03"/>
                                          </p:val>
                                        </p:tav>
                                      </p:tavLst>
                                    </p:anim>
                                    <p:anim calcmode="lin" valueType="num">
                                      <p:cBhvr>
                                        <p:cTn id="16" dur="500" accel="100000" fill="hold">
                                          <p:stCondLst>
                                            <p:cond delay="45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346" y="476672"/>
            <a:ext cx="6750512" cy="1143000"/>
          </a:xfrm>
        </p:spPr>
        <p:txBody>
          <a:bodyPr/>
          <a:lstStyle/>
          <a:p>
            <a: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t>Никто не забыт,</a:t>
            </a:r>
            <a:b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br>
            <a:r>
              <a:rPr lang="ru-RU" sz="6600" b="1" dirty="0" smtClean="0">
                <a:ln w="38100">
                  <a:solidFill>
                    <a:srgbClr val="C00000"/>
                  </a:solidFill>
                  <a:prstDash val="solid"/>
                  <a:miter lim="800000"/>
                </a:ln>
                <a:solidFill>
                  <a:srgbClr val="FF0000"/>
                </a:solidFill>
                <a:effectLst>
                  <a:outerShdw blurRad="25500" dist="23000" dir="7020000" algn="tl">
                    <a:srgbClr val="000000">
                      <a:alpha val="50000"/>
                    </a:srgbClr>
                  </a:outerShdw>
                </a:effectLst>
              </a:rPr>
              <a:t>ничто не забыто</a:t>
            </a:r>
            <a:endParaRPr lang="ru-RU" sz="6600" b="1" dirty="0">
              <a:ln w="38100">
                <a:solidFill>
                  <a:srgbClr val="C00000"/>
                </a:solidFill>
                <a:prstDash val="solid"/>
                <a:miter lim="800000"/>
              </a:ln>
              <a:solidFill>
                <a:srgbClr val="FF0000"/>
              </a:solidFill>
              <a:effectLst>
                <a:outerShdw blurRad="25500" dist="23000" dir="7020000" algn="tl">
                  <a:srgbClr val="000000">
                    <a:alpha val="50000"/>
                  </a:srgbClr>
                </a:outerShdw>
              </a:effectLst>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416" y="2285992"/>
            <a:ext cx="6043269" cy="4286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858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7" name="Содержимое 6"/>
          <p:cNvSpPr>
            <a:spLocks noGrp="1"/>
          </p:cNvSpPr>
          <p:nvPr>
            <p:ph sz="half" idx="1"/>
          </p:nvPr>
        </p:nvSpPr>
        <p:spPr>
          <a:xfrm>
            <a:off x="35496" y="764704"/>
            <a:ext cx="2818656" cy="648071"/>
          </a:xfrm>
        </p:spPr>
        <p:txBody>
          <a:bodyPr/>
          <a:lstStyle/>
          <a:p>
            <a:pPr>
              <a:buNone/>
            </a:pPr>
            <a:r>
              <a:rPr lang="ru-RU" b="1" dirty="0" smtClean="0">
                <a:solidFill>
                  <a:srgbClr val="FF0000"/>
                </a:solidFill>
              </a:rPr>
              <a:t>Марат </a:t>
            </a:r>
            <a:r>
              <a:rPr lang="ru-RU" b="1" dirty="0" err="1" smtClean="0">
                <a:solidFill>
                  <a:srgbClr val="FF0000"/>
                </a:solidFill>
              </a:rPr>
              <a:t>Казей</a:t>
            </a:r>
            <a:endParaRPr lang="ru-RU" b="1" dirty="0">
              <a:solidFill>
                <a:srgbClr val="FF0000"/>
              </a:solidFill>
            </a:endParaRPr>
          </a:p>
        </p:txBody>
      </p:sp>
      <p:sp>
        <p:nvSpPr>
          <p:cNvPr id="8" name="Содержимое 7"/>
          <p:cNvSpPr>
            <a:spLocks noGrp="1"/>
          </p:cNvSpPr>
          <p:nvPr>
            <p:ph sz="half" idx="2"/>
          </p:nvPr>
        </p:nvSpPr>
        <p:spPr/>
        <p:txBody>
          <a:bodyPr/>
          <a:lstStyle/>
          <a:p>
            <a:endParaRPr lang="ru-RU" dirty="0"/>
          </a:p>
        </p:txBody>
      </p:sp>
      <p:sp>
        <p:nvSpPr>
          <p:cNvPr id="10" name="Заголовок 5"/>
          <p:cNvSpPr>
            <a:spLocks noGrp="1"/>
          </p:cNvSpPr>
          <p:nvPr>
            <p:ph type="title"/>
          </p:nvPr>
        </p:nvSpPr>
        <p:spPr>
          <a:xfrm>
            <a:off x="251520" y="-162272"/>
            <a:ext cx="8435280" cy="1143000"/>
          </a:xfrm>
        </p:spPr>
        <p:txBody>
          <a:bodyPr/>
          <a:lstStyle/>
          <a:p>
            <a:r>
              <a:rPr lang="ru-RU" b="1" dirty="0" smtClean="0">
                <a:ln>
                  <a:solidFill>
                    <a:srgbClr val="C00000"/>
                  </a:solidFill>
                </a:ln>
                <a:solidFill>
                  <a:srgbClr val="FF0000"/>
                </a:solidFill>
              </a:rPr>
              <a:t>Пионеры-герои Советского Союза</a:t>
            </a:r>
            <a:endParaRPr lang="ru-RU" b="1" dirty="0">
              <a:ln>
                <a:solidFill>
                  <a:srgbClr val="C00000"/>
                </a:solidFill>
              </a:ln>
              <a:solidFill>
                <a:srgbClr val="FF0000"/>
              </a:solidFill>
            </a:endParaRPr>
          </a:p>
        </p:txBody>
      </p:sp>
      <p:pic>
        <p:nvPicPr>
          <p:cNvPr id="8194" name="Picture 2" descr="Последняя граната. . Пионер-партизан Марат Казей предпочёл п…"/>
          <p:cNvPicPr>
            <a:picLocks noChangeAspect="1" noChangeArrowheads="1"/>
          </p:cNvPicPr>
          <p:nvPr/>
        </p:nvPicPr>
        <p:blipFill>
          <a:blip r:embed="rId4" cstate="print"/>
          <a:srcRect/>
          <a:stretch>
            <a:fillRect/>
          </a:stretch>
        </p:blipFill>
        <p:spPr bwMode="auto">
          <a:xfrm>
            <a:off x="2195736" y="692696"/>
            <a:ext cx="2160240" cy="3240360"/>
          </a:xfrm>
          <a:prstGeom prst="rect">
            <a:avLst/>
          </a:prstGeom>
          <a:noFill/>
        </p:spPr>
      </p:pic>
      <p:pic>
        <p:nvPicPr>
          <p:cNvPr id="8196" name="Picture 4" descr="Непобежденная ленинградка. Как Зина Портнова сражалась с фашизмом В России Городской портал Москвы: новости, погода, афиша, рабо"/>
          <p:cNvPicPr>
            <a:picLocks noChangeAspect="1" noChangeArrowheads="1"/>
          </p:cNvPicPr>
          <p:nvPr/>
        </p:nvPicPr>
        <p:blipFill>
          <a:blip r:embed="rId5" cstate="print"/>
          <a:srcRect l="17719" r="14951"/>
          <a:stretch>
            <a:fillRect/>
          </a:stretch>
        </p:blipFill>
        <p:spPr bwMode="auto">
          <a:xfrm>
            <a:off x="251520" y="3284984"/>
            <a:ext cx="3096344" cy="3053849"/>
          </a:xfrm>
          <a:prstGeom prst="rect">
            <a:avLst/>
          </a:prstGeom>
          <a:noFill/>
        </p:spPr>
      </p:pic>
      <p:sp>
        <p:nvSpPr>
          <p:cNvPr id="12" name="Содержимое 6"/>
          <p:cNvSpPr txBox="1">
            <a:spLocks/>
          </p:cNvSpPr>
          <p:nvPr/>
        </p:nvSpPr>
        <p:spPr bwMode="auto">
          <a:xfrm>
            <a:off x="251520" y="6309321"/>
            <a:ext cx="2818656"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lang="ru-RU" sz="2800" b="1" dirty="0" smtClean="0">
                <a:solidFill>
                  <a:srgbClr val="FF0000"/>
                </a:solidFill>
                <a:latin typeface="+mn-lt"/>
              </a:rPr>
              <a:t>Зина Портнова</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8198" name="Picture 6" descr="Образовательный ресурс &quot;Пионеры-герои&quot; - Валя Котик"/>
          <p:cNvPicPr>
            <a:picLocks noChangeAspect="1" noChangeArrowheads="1"/>
          </p:cNvPicPr>
          <p:nvPr/>
        </p:nvPicPr>
        <p:blipFill>
          <a:blip r:embed="rId6" cstate="print"/>
          <a:srcRect l="9268" r="13942" b="8070"/>
          <a:stretch>
            <a:fillRect/>
          </a:stretch>
        </p:blipFill>
        <p:spPr bwMode="auto">
          <a:xfrm>
            <a:off x="6617874" y="692696"/>
            <a:ext cx="2309339" cy="3384376"/>
          </a:xfrm>
          <a:prstGeom prst="rect">
            <a:avLst/>
          </a:prstGeom>
          <a:noFill/>
        </p:spPr>
      </p:pic>
      <p:sp>
        <p:nvSpPr>
          <p:cNvPr id="14" name="Содержимое 6"/>
          <p:cNvSpPr txBox="1">
            <a:spLocks/>
          </p:cNvSpPr>
          <p:nvPr/>
        </p:nvSpPr>
        <p:spPr bwMode="auto">
          <a:xfrm>
            <a:off x="4716016" y="2348880"/>
            <a:ext cx="1954560"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lang="ru-RU" sz="2800" b="1" noProof="0" dirty="0" smtClean="0">
                <a:solidFill>
                  <a:srgbClr val="FF0000"/>
                </a:solidFill>
                <a:latin typeface="+mn-lt"/>
              </a:rPr>
              <a:t>Валя Котик</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sp>
        <p:nvSpPr>
          <p:cNvPr id="15" name="Содержимое 6"/>
          <p:cNvSpPr txBox="1">
            <a:spLocks/>
          </p:cNvSpPr>
          <p:nvPr/>
        </p:nvSpPr>
        <p:spPr bwMode="auto">
          <a:xfrm>
            <a:off x="6084168" y="6209929"/>
            <a:ext cx="2818656" cy="6480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ru-RU" sz="2800" b="1" i="0" u="none" strike="noStrike" kern="1200" cap="none" spc="0" normalizeH="0" baseline="0" noProof="0" dirty="0" smtClean="0">
                <a:ln>
                  <a:noFill/>
                </a:ln>
                <a:solidFill>
                  <a:srgbClr val="FF0000"/>
                </a:solidFill>
                <a:effectLst/>
                <a:uLnTx/>
                <a:uFillTx/>
                <a:latin typeface="+mn-lt"/>
                <a:ea typeface="+mn-ea"/>
                <a:cs typeface="+mn-cs"/>
              </a:rPr>
              <a:t>Леня Голиков</a:t>
            </a:r>
            <a:endParaRPr kumimoji="0" lang="ru-RU"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8200" name="Picture 8" descr="М. Сбойчаков &quot;Гордость отряда&quot; World-the-News"/>
          <p:cNvPicPr>
            <a:picLocks noChangeAspect="1" noChangeArrowheads="1"/>
          </p:cNvPicPr>
          <p:nvPr/>
        </p:nvPicPr>
        <p:blipFill>
          <a:blip r:embed="rId7" cstate="print"/>
          <a:srcRect/>
          <a:stretch>
            <a:fillRect/>
          </a:stretch>
        </p:blipFill>
        <p:spPr bwMode="auto">
          <a:xfrm>
            <a:off x="5004048" y="3140968"/>
            <a:ext cx="2286000" cy="3048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strVal val="#ppt_h"/>
                                          </p:val>
                                        </p:tav>
                                        <p:tav tm="100000">
                                          <p:val>
                                            <p:strVal val="#ppt_h"/>
                                          </p:val>
                                        </p:tav>
                                      </p:tavLst>
                                    </p:anim>
                                  </p:childTnLst>
                                </p:cTn>
                              </p:par>
                              <p:par>
                                <p:cTn id="9" presetID="55"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strips(downLeft)">
                                      <p:cBhvr>
                                        <p:cTn id="18" dur="1000"/>
                                        <p:tgtEl>
                                          <p:spTgt spid="819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8198"/>
                                        </p:tgtEl>
                                        <p:attrNameLst>
                                          <p:attrName>style.visibility</p:attrName>
                                        </p:attrNameLst>
                                      </p:cBhvr>
                                      <p:to>
                                        <p:strVal val="visible"/>
                                      </p:to>
                                    </p:set>
                                    <p:animEffect transition="in" filter="plus(in)">
                                      <p:cBhvr>
                                        <p:cTn id="26" dur="1000"/>
                                        <p:tgtEl>
                                          <p:spTgt spid="8198"/>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plus(in)">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8200"/>
                                        </p:tgtEl>
                                        <p:attrNameLst>
                                          <p:attrName>style.visibility</p:attrName>
                                        </p:attrNameLst>
                                      </p:cBhvr>
                                      <p:to>
                                        <p:strVal val="visible"/>
                                      </p:to>
                                    </p:set>
                                    <p:anim calcmode="lin" valueType="num">
                                      <p:cBhvr>
                                        <p:cTn id="34" dur="1000" fill="hold"/>
                                        <p:tgtEl>
                                          <p:spTgt spid="8200"/>
                                        </p:tgtEl>
                                        <p:attrNameLst>
                                          <p:attrName>ppt_w</p:attrName>
                                        </p:attrNameLst>
                                      </p:cBhvr>
                                      <p:tavLst>
                                        <p:tav tm="0">
                                          <p:val>
                                            <p:fltVal val="0"/>
                                          </p:val>
                                        </p:tav>
                                        <p:tav tm="100000">
                                          <p:val>
                                            <p:strVal val="#ppt_w"/>
                                          </p:val>
                                        </p:tav>
                                      </p:tavLst>
                                    </p:anim>
                                    <p:anim calcmode="lin" valueType="num">
                                      <p:cBhvr>
                                        <p:cTn id="35" dur="1000" fill="hold"/>
                                        <p:tgtEl>
                                          <p:spTgt spid="820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лена\Desktop\пионеры-герои\Рисунок2.jpg"/>
          <p:cNvPicPr>
            <a:picLocks noChangeAspect="1" noChangeArrowheads="1"/>
          </p:cNvPicPr>
          <p:nvPr/>
        </p:nvPicPr>
        <p:blipFill>
          <a:blip r:embed="rId3" cstate="print"/>
          <a:srcRect/>
          <a:stretch>
            <a:fillRect/>
          </a:stretch>
        </p:blipFill>
        <p:spPr bwMode="auto">
          <a:xfrm>
            <a:off x="-1" y="0"/>
            <a:ext cx="9144001" cy="6857999"/>
          </a:xfrm>
          <a:prstGeom prst="rect">
            <a:avLst/>
          </a:prstGeom>
          <a:noFill/>
        </p:spPr>
      </p:pic>
      <p:sp>
        <p:nvSpPr>
          <p:cNvPr id="7" name="Содержимое 6"/>
          <p:cNvSpPr>
            <a:spLocks noGrp="1"/>
          </p:cNvSpPr>
          <p:nvPr>
            <p:ph sz="half" idx="1"/>
          </p:nvPr>
        </p:nvSpPr>
        <p:spPr/>
        <p:txBody>
          <a:bodyPr/>
          <a:lstStyle/>
          <a:p>
            <a:endParaRPr lang="ru-RU"/>
          </a:p>
        </p:txBody>
      </p:sp>
      <p:sp>
        <p:nvSpPr>
          <p:cNvPr id="9" name="Заголовок 8"/>
          <p:cNvSpPr>
            <a:spLocks noGrp="1"/>
          </p:cNvSpPr>
          <p:nvPr>
            <p:ph type="title"/>
          </p:nvPr>
        </p:nvSpPr>
        <p:spPr>
          <a:xfrm>
            <a:off x="467544" y="-171400"/>
            <a:ext cx="8219256" cy="1143000"/>
          </a:xfrm>
        </p:spPr>
        <p:txBody>
          <a:bodyPr/>
          <a:lstStyle/>
          <a:p>
            <a:r>
              <a:rPr lang="ru-RU" b="1" dirty="0" smtClean="0">
                <a:solidFill>
                  <a:srgbClr val="FF0000"/>
                </a:solidFill>
                <a:latin typeface="Bookman Old Style" pitchFamily="18" charset="0"/>
              </a:rPr>
              <a:t>Брестская крепость</a:t>
            </a:r>
            <a:endParaRPr lang="ru-RU" b="1" dirty="0">
              <a:solidFill>
                <a:srgbClr val="FF0000"/>
              </a:solidFill>
              <a:latin typeface="Bookman Old Style" pitchFamily="18" charset="0"/>
            </a:endParaRPr>
          </a:p>
        </p:txBody>
      </p:sp>
      <p:pic>
        <p:nvPicPr>
          <p:cNvPr id="20484" name="Picture 4" descr="В Брестской крепости перезахоронены останки двух красноармейцев, погибших в июне 1941 года Новости со всего мира"/>
          <p:cNvPicPr>
            <a:picLocks noChangeAspect="1" noChangeArrowheads="1"/>
          </p:cNvPicPr>
          <p:nvPr/>
        </p:nvPicPr>
        <p:blipFill>
          <a:blip r:embed="rId4" cstate="print"/>
          <a:srcRect/>
          <a:stretch>
            <a:fillRect/>
          </a:stretch>
        </p:blipFill>
        <p:spPr bwMode="auto">
          <a:xfrm>
            <a:off x="2334510" y="1484785"/>
            <a:ext cx="6528725" cy="489654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лена\Desktop\все\пионеры-герои\Рисунок3.jpg"/>
          <p:cNvPicPr>
            <a:picLocks noChangeAspect="1" noChangeArrowheads="1"/>
          </p:cNvPicPr>
          <p:nvPr/>
        </p:nvPicPr>
        <p:blipFill>
          <a:blip r:embed="rId3" cstate="print"/>
          <a:srcRect/>
          <a:stretch>
            <a:fillRect/>
          </a:stretch>
        </p:blipFill>
        <p:spPr bwMode="auto">
          <a:xfrm>
            <a:off x="1" y="1"/>
            <a:ext cx="9143999" cy="6858000"/>
          </a:xfrm>
          <a:prstGeom prst="rect">
            <a:avLst/>
          </a:prstGeom>
          <a:noFill/>
        </p:spPr>
      </p:pic>
      <p:sp>
        <p:nvSpPr>
          <p:cNvPr id="9" name="Содержимое 8"/>
          <p:cNvSpPr>
            <a:spLocks noGrp="1"/>
          </p:cNvSpPr>
          <p:nvPr>
            <p:ph sz="half" idx="1"/>
          </p:nvPr>
        </p:nvSpPr>
        <p:spPr/>
        <p:txBody>
          <a:bodyPr/>
          <a:lstStyle/>
          <a:p>
            <a:endParaRPr lang="ru-RU" dirty="0"/>
          </a:p>
        </p:txBody>
      </p:sp>
      <p:sp>
        <p:nvSpPr>
          <p:cNvPr id="10" name="Содержимое 9"/>
          <p:cNvSpPr>
            <a:spLocks noGrp="1"/>
          </p:cNvSpPr>
          <p:nvPr>
            <p:ph sz="half" idx="2"/>
          </p:nvPr>
        </p:nvSpPr>
        <p:spPr/>
        <p:txBody>
          <a:bodyPr/>
          <a:lstStyle/>
          <a:p>
            <a:endParaRPr lang="ru-RU" dirty="0"/>
          </a:p>
        </p:txBody>
      </p:sp>
      <p:sp>
        <p:nvSpPr>
          <p:cNvPr id="11" name="Заголовок 10"/>
          <p:cNvSpPr>
            <a:spLocks noGrp="1"/>
          </p:cNvSpPr>
          <p:nvPr>
            <p:ph type="title"/>
          </p:nvPr>
        </p:nvSpPr>
        <p:spPr>
          <a:xfrm>
            <a:off x="0" y="-27384"/>
            <a:ext cx="7689032" cy="1143000"/>
          </a:xfrm>
        </p:spPr>
        <p:txBody>
          <a:bodyPr/>
          <a:lstStyle/>
          <a:p>
            <a:r>
              <a:rPr lang="ru-RU" b="1" dirty="0" smtClean="0">
                <a:solidFill>
                  <a:srgbClr val="FF0000"/>
                </a:solidFill>
                <a:latin typeface="Bookman Old Style" pitchFamily="18" charset="0"/>
              </a:rPr>
              <a:t>Володя </a:t>
            </a:r>
            <a:r>
              <a:rPr lang="ru-RU" b="1" dirty="0" err="1" smtClean="0">
                <a:solidFill>
                  <a:srgbClr val="FF0000"/>
                </a:solidFill>
                <a:latin typeface="Bookman Old Style" pitchFamily="18" charset="0"/>
              </a:rPr>
              <a:t>Казьмин</a:t>
            </a:r>
            <a:endParaRPr lang="ru-RU" b="1" dirty="0">
              <a:solidFill>
                <a:srgbClr val="FF0000"/>
              </a:solidFill>
              <a:latin typeface="Bookman Old Style" pitchFamily="18" charset="0"/>
            </a:endParaRPr>
          </a:p>
        </p:txBody>
      </p:sp>
      <p:pic>
        <p:nvPicPr>
          <p:cNvPr id="13" name="Рисунок 12" descr="Владимир Казьмин - горнист сорок четвертого полка">
            <a:hlinkClick r:id="rId4"/>
          </p:cNvPr>
          <p:cNvPicPr/>
          <p:nvPr/>
        </p:nvPicPr>
        <p:blipFill>
          <a:blip r:embed="rId5" cstate="print"/>
          <a:srcRect/>
          <a:stretch>
            <a:fillRect/>
          </a:stretch>
        </p:blipFill>
        <p:spPr bwMode="auto">
          <a:xfrm>
            <a:off x="4644008" y="836712"/>
            <a:ext cx="4248472" cy="2952328"/>
          </a:xfrm>
          <a:prstGeom prst="rect">
            <a:avLst/>
          </a:prstGeom>
          <a:noFill/>
          <a:ln w="9525">
            <a:noFill/>
            <a:miter lim="800000"/>
            <a:headEnd/>
            <a:tailEnd/>
          </a:ln>
        </p:spPr>
      </p:pic>
      <p:pic>
        <p:nvPicPr>
          <p:cNvPr id="14" name="Рисунок 13" descr="Владимир Казьмин - горнист сорок четвертого полка">
            <a:hlinkClick r:id="rId6"/>
          </p:cNvPr>
          <p:cNvPicPr/>
          <p:nvPr/>
        </p:nvPicPr>
        <p:blipFill>
          <a:blip r:embed="rId7" cstate="print"/>
          <a:srcRect/>
          <a:stretch>
            <a:fillRect/>
          </a:stretch>
        </p:blipFill>
        <p:spPr bwMode="auto">
          <a:xfrm>
            <a:off x="2843808" y="3501008"/>
            <a:ext cx="4032448" cy="3096344"/>
          </a:xfrm>
          <a:prstGeom prst="rect">
            <a:avLst/>
          </a:prstGeom>
          <a:noFill/>
          <a:ln w="9525">
            <a:noFill/>
            <a:miter lim="800000"/>
            <a:headEnd/>
            <a:tailEnd/>
          </a:ln>
        </p:spPr>
      </p:pic>
      <p:pic>
        <p:nvPicPr>
          <p:cNvPr id="12" name="Рисунок 11" descr="Владимир Казьмин - горнист сорок четвертого полка">
            <a:hlinkClick r:id="rId8"/>
          </p:cNvPr>
          <p:cNvPicPr/>
          <p:nvPr/>
        </p:nvPicPr>
        <p:blipFill>
          <a:blip r:embed="rId9" cstate="print"/>
          <a:srcRect/>
          <a:stretch>
            <a:fillRect/>
          </a:stretch>
        </p:blipFill>
        <p:spPr bwMode="auto">
          <a:xfrm>
            <a:off x="467544" y="836712"/>
            <a:ext cx="3888432" cy="3312367"/>
          </a:xfrm>
          <a:prstGeom prst="rect">
            <a:avLst/>
          </a:prstGeom>
          <a:noFill/>
          <a:ln w="9525">
            <a:noFill/>
            <a:miter lim="800000"/>
            <a:headEnd/>
            <a:tailEnd/>
          </a:ln>
        </p:spPr>
      </p:pic>
      <p:pic>
        <p:nvPicPr>
          <p:cNvPr id="15" name="Picture 2" descr="кто награжден орденом красной звезды 1356991 / Блог им. liolumlovifamysva / Интернет-журнал сайта Кувалда.Ру"/>
          <p:cNvPicPr>
            <a:picLocks noChangeAspect="1" noChangeArrowheads="1"/>
          </p:cNvPicPr>
          <p:nvPr/>
        </p:nvPicPr>
        <p:blipFill>
          <a:blip r:embed="rId10" cstate="print">
            <a:clrChange>
              <a:clrFrom>
                <a:srgbClr val="FAFEFD"/>
              </a:clrFrom>
              <a:clrTo>
                <a:srgbClr val="FAFEFD">
                  <a:alpha val="0"/>
                </a:srgbClr>
              </a:clrTo>
            </a:clrChange>
          </a:blip>
          <a:srcRect/>
          <a:stretch>
            <a:fillRect/>
          </a:stretch>
        </p:blipFill>
        <p:spPr bwMode="auto">
          <a:xfrm>
            <a:off x="0" y="3933056"/>
            <a:ext cx="2812312"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9"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upLeft)">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4)">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70" decel="100000"/>
                                        <p:tgtEl>
                                          <p:spTgt spid="15"/>
                                        </p:tgtEl>
                                      </p:cBhvr>
                                    </p:animEffect>
                                    <p:animScale>
                                      <p:cBhvr>
                                        <p:cTn id="24" dur="770" decel="100000"/>
                                        <p:tgtEl>
                                          <p:spTgt spid="15"/>
                                        </p:tgtEl>
                                      </p:cBhvr>
                                      <p:from x="10000" y="10000"/>
                                      <p:to x="200000" y="450000"/>
                                    </p:animScale>
                                    <p:animScale>
                                      <p:cBhvr>
                                        <p:cTn id="25" dur="1230" accel="100000" fill="hold">
                                          <p:stCondLst>
                                            <p:cond delay="770"/>
                                          </p:stCondLst>
                                        </p:cTn>
                                        <p:tgtEl>
                                          <p:spTgt spid="15"/>
                                        </p:tgtEl>
                                      </p:cBhvr>
                                      <p:from x="200000" y="450000"/>
                                      <p:to x="100000" y="100000"/>
                                    </p:animScale>
                                    <p:set>
                                      <p:cBhvr>
                                        <p:cTn id="26" dur="770" fill="hold"/>
                                        <p:tgtEl>
                                          <p:spTgt spid="15"/>
                                        </p:tgtEl>
                                        <p:attrNameLst>
                                          <p:attrName>ppt_x</p:attrName>
                                        </p:attrNameLst>
                                      </p:cBhvr>
                                      <p:to>
                                        <p:strVal val="(0.5)"/>
                                      </p:to>
                                    </p:set>
                                    <p:anim from="(0.5)" to="(#ppt_x)" calcmode="lin" valueType="num">
                                      <p:cBhvr>
                                        <p:cTn id="27" dur="1230" accel="100000" fill="hold">
                                          <p:stCondLst>
                                            <p:cond delay="770"/>
                                          </p:stCondLst>
                                        </p:cTn>
                                        <p:tgtEl>
                                          <p:spTgt spid="15"/>
                                        </p:tgtEl>
                                        <p:attrNameLst>
                                          <p:attrName>ppt_x</p:attrName>
                                        </p:attrNameLst>
                                      </p:cBhvr>
                                    </p:anim>
                                    <p:set>
                                      <p:cBhvr>
                                        <p:cTn id="28" dur="770" fill="hold"/>
                                        <p:tgtEl>
                                          <p:spTgt spid="15"/>
                                        </p:tgtEl>
                                        <p:attrNameLst>
                                          <p:attrName>ppt_y</p:attrName>
                                        </p:attrNameLst>
                                      </p:cBhvr>
                                      <p:to>
                                        <p:strVal val="(#ppt_y+0.4)"/>
                                      </p:to>
                                    </p:set>
                                    <p:anim from="(#ppt_y+0.4)" to="(#ppt_y)" calcmode="lin" valueType="num">
                                      <p:cBhvr>
                                        <p:cTn id="29" dur="1230" accel="100000" fill="hold">
                                          <p:stCondLst>
                                            <p:cond delay="770"/>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43408"/>
            <a:ext cx="8229600" cy="1143000"/>
          </a:xfrm>
        </p:spPr>
        <p:txBody>
          <a:bodyPr/>
          <a:lstStyle/>
          <a:p>
            <a:r>
              <a:rPr lang="ru-RU" b="1" dirty="0" smtClean="0">
                <a:solidFill>
                  <a:srgbClr val="FF0000"/>
                </a:solidFill>
                <a:latin typeface="Bookman Old Style" pitchFamily="18" charset="0"/>
              </a:rPr>
              <a:t>Валя Зенкина</a:t>
            </a:r>
            <a:endParaRPr lang="ru-RU" b="1" dirty="0">
              <a:solidFill>
                <a:srgbClr val="FF0000"/>
              </a:solidFill>
              <a:latin typeface="Bookman Old Style" pitchFamily="18" charset="0"/>
            </a:endParaRPr>
          </a:p>
        </p:txBody>
      </p:sp>
      <p:sp>
        <p:nvSpPr>
          <p:cNvPr id="7" name="Объект 6"/>
          <p:cNvSpPr>
            <a:spLocks noGrp="1"/>
          </p:cNvSpPr>
          <p:nvPr>
            <p:ph sz="half" idx="1"/>
          </p:nvPr>
        </p:nvSpPr>
        <p:spPr/>
        <p:txBody>
          <a:bodyPr/>
          <a:lstStyle/>
          <a:p>
            <a:endParaRPr lang="ru-RU" dirty="0"/>
          </a:p>
        </p:txBody>
      </p:sp>
      <p:pic>
        <p:nvPicPr>
          <p:cNvPr id="5" name="Рисунок 4" descr="Валя Зенкина">
            <a:hlinkClick r:id="rId4"/>
          </p:cNvPr>
          <p:cNvPicPr/>
          <p:nvPr/>
        </p:nvPicPr>
        <p:blipFill>
          <a:blip r:embed="rId5" cstate="print"/>
          <a:srcRect/>
          <a:stretch>
            <a:fillRect/>
          </a:stretch>
        </p:blipFill>
        <p:spPr bwMode="auto">
          <a:xfrm>
            <a:off x="899592" y="620688"/>
            <a:ext cx="3096344" cy="4320480"/>
          </a:xfrm>
          <a:prstGeom prst="rect">
            <a:avLst/>
          </a:prstGeom>
          <a:noFill/>
          <a:ln w="9525">
            <a:noFill/>
            <a:miter lim="800000"/>
            <a:headEnd/>
            <a:tailEnd/>
          </a:ln>
        </p:spPr>
      </p:pic>
      <p:pic>
        <p:nvPicPr>
          <p:cNvPr id="6" name="Рисунок 5" descr="Валя Зенкина">
            <a:hlinkClick r:id="rId6"/>
          </p:cNvPr>
          <p:cNvPicPr/>
          <p:nvPr/>
        </p:nvPicPr>
        <p:blipFill>
          <a:blip r:embed="rId7" cstate="print"/>
          <a:srcRect/>
          <a:stretch>
            <a:fillRect/>
          </a:stretch>
        </p:blipFill>
        <p:spPr bwMode="auto">
          <a:xfrm>
            <a:off x="4211960" y="1844824"/>
            <a:ext cx="4592769" cy="4535388"/>
          </a:xfrm>
          <a:prstGeom prst="rect">
            <a:avLst/>
          </a:prstGeom>
          <a:noFill/>
          <a:ln w="9525">
            <a:noFill/>
            <a:miter lim="800000"/>
            <a:headEnd/>
            <a:tailEnd/>
          </a:ln>
        </p:spPr>
      </p:pic>
      <p:pic>
        <p:nvPicPr>
          <p:cNvPr id="24578" name="Picture 2" descr="кто награжден орденом красной звезды 1356991 / Блог им. liolumlovifamysva / Интернет-журнал сайта Кувалда.Ру"/>
          <p:cNvPicPr>
            <a:picLocks noChangeAspect="1" noChangeArrowheads="1"/>
          </p:cNvPicPr>
          <p:nvPr/>
        </p:nvPicPr>
        <p:blipFill>
          <a:blip r:embed="rId8" cstate="print">
            <a:clrChange>
              <a:clrFrom>
                <a:srgbClr val="FAFEFD"/>
              </a:clrFrom>
              <a:clrTo>
                <a:srgbClr val="FAFEFD">
                  <a:alpha val="0"/>
                </a:srgbClr>
              </a:clrTo>
            </a:clrChange>
          </a:blip>
          <a:srcRect/>
          <a:stretch>
            <a:fillRect/>
          </a:stretch>
        </p:blipFill>
        <p:spPr bwMode="auto">
          <a:xfrm>
            <a:off x="834684" y="3933056"/>
            <a:ext cx="2812312"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24578"/>
                                        </p:tgtEl>
                                        <p:attrNameLst>
                                          <p:attrName>style.visibility</p:attrName>
                                        </p:attrNameLst>
                                      </p:cBhvr>
                                      <p:to>
                                        <p:strVal val="visible"/>
                                      </p:to>
                                    </p:set>
                                    <p:animEffect transition="in" filter="fade">
                                      <p:cBhvr>
                                        <p:cTn id="14" dur="770" decel="100000"/>
                                        <p:tgtEl>
                                          <p:spTgt spid="24578"/>
                                        </p:tgtEl>
                                      </p:cBhvr>
                                    </p:animEffect>
                                    <p:animScale>
                                      <p:cBhvr>
                                        <p:cTn id="15" dur="770" decel="100000"/>
                                        <p:tgtEl>
                                          <p:spTgt spid="24578"/>
                                        </p:tgtEl>
                                      </p:cBhvr>
                                      <p:from x="10000" y="10000"/>
                                      <p:to x="200000" y="450000"/>
                                    </p:animScale>
                                    <p:animScale>
                                      <p:cBhvr>
                                        <p:cTn id="16" dur="1230" accel="100000" fill="hold">
                                          <p:stCondLst>
                                            <p:cond delay="770"/>
                                          </p:stCondLst>
                                        </p:cTn>
                                        <p:tgtEl>
                                          <p:spTgt spid="24578"/>
                                        </p:tgtEl>
                                      </p:cBhvr>
                                      <p:from x="200000" y="450000"/>
                                      <p:to x="100000" y="100000"/>
                                    </p:animScale>
                                    <p:set>
                                      <p:cBhvr>
                                        <p:cTn id="17" dur="770" fill="hold"/>
                                        <p:tgtEl>
                                          <p:spTgt spid="24578"/>
                                        </p:tgtEl>
                                        <p:attrNameLst>
                                          <p:attrName>ppt_x</p:attrName>
                                        </p:attrNameLst>
                                      </p:cBhvr>
                                      <p:to>
                                        <p:strVal val="(0.5)"/>
                                      </p:to>
                                    </p:set>
                                    <p:anim from="(0.5)" to="(#ppt_x)" calcmode="lin" valueType="num">
                                      <p:cBhvr>
                                        <p:cTn id="18" dur="1230" accel="100000" fill="hold">
                                          <p:stCondLst>
                                            <p:cond delay="770"/>
                                          </p:stCondLst>
                                        </p:cTn>
                                        <p:tgtEl>
                                          <p:spTgt spid="24578"/>
                                        </p:tgtEl>
                                        <p:attrNameLst>
                                          <p:attrName>ppt_x</p:attrName>
                                        </p:attrNameLst>
                                      </p:cBhvr>
                                    </p:anim>
                                    <p:set>
                                      <p:cBhvr>
                                        <p:cTn id="19" dur="770" fill="hold"/>
                                        <p:tgtEl>
                                          <p:spTgt spid="24578"/>
                                        </p:tgtEl>
                                        <p:attrNameLst>
                                          <p:attrName>ppt_y</p:attrName>
                                        </p:attrNameLst>
                                      </p:cBhvr>
                                      <p:to>
                                        <p:strVal val="(#ppt_y+0.4)"/>
                                      </p:to>
                                    </p:set>
                                    <p:anim from="(#ppt_y+0.4)" to="(#ppt_y)" calcmode="lin" valueType="num">
                                      <p:cBhvr>
                                        <p:cTn id="20" dur="1230" accel="100000" fill="hold">
                                          <p:stCondLst>
                                            <p:cond delay="770"/>
                                          </p:stCondLst>
                                        </p:cTn>
                                        <p:tgtEl>
                                          <p:spTgt spid="2457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лена\Desktop\пионеры-герои\Рисунок1.jpg"/>
          <p:cNvPicPr>
            <a:picLocks noChangeAspect="1" noChangeArrowheads="1"/>
          </p:cNvPicPr>
          <p:nvPr/>
        </p:nvPicPr>
        <p:blipFill>
          <a:blip r:embed="rId3" cstate="print"/>
          <a:srcRect/>
          <a:stretch>
            <a:fillRect/>
          </a:stretch>
        </p:blipFill>
        <p:spPr bwMode="auto">
          <a:xfrm>
            <a:off x="6059" y="0"/>
            <a:ext cx="9131881" cy="6858000"/>
          </a:xfrm>
          <a:prstGeom prst="rect">
            <a:avLst/>
          </a:prstGeom>
          <a:noFill/>
        </p:spPr>
      </p:pic>
      <p:sp>
        <p:nvSpPr>
          <p:cNvPr id="8" name="Содержимое 7"/>
          <p:cNvSpPr>
            <a:spLocks noGrp="1"/>
          </p:cNvSpPr>
          <p:nvPr>
            <p:ph sz="half" idx="1"/>
          </p:nvPr>
        </p:nvSpPr>
        <p:spPr/>
        <p:txBody>
          <a:bodyPr/>
          <a:lstStyle/>
          <a:p>
            <a:endParaRPr lang="ru-RU"/>
          </a:p>
        </p:txBody>
      </p:sp>
      <p:sp>
        <p:nvSpPr>
          <p:cNvPr id="9" name="Содержимое 8"/>
          <p:cNvSpPr>
            <a:spLocks noGrp="1"/>
          </p:cNvSpPr>
          <p:nvPr>
            <p:ph sz="half" idx="2"/>
          </p:nvPr>
        </p:nvSpPr>
        <p:spPr/>
        <p:txBody>
          <a:bodyPr/>
          <a:lstStyle/>
          <a:p>
            <a:endParaRPr lang="ru-RU"/>
          </a:p>
        </p:txBody>
      </p:sp>
      <p:sp>
        <p:nvSpPr>
          <p:cNvPr id="10" name="Заголовок 4"/>
          <p:cNvSpPr>
            <a:spLocks noGrp="1"/>
          </p:cNvSpPr>
          <p:nvPr>
            <p:ph type="title"/>
          </p:nvPr>
        </p:nvSpPr>
        <p:spPr>
          <a:xfrm>
            <a:off x="457200" y="-171400"/>
            <a:ext cx="8229600" cy="1143000"/>
          </a:xfrm>
        </p:spPr>
        <p:txBody>
          <a:bodyPr/>
          <a:lstStyle/>
          <a:p>
            <a:r>
              <a:rPr lang="ru-RU" b="1" dirty="0" smtClean="0">
                <a:solidFill>
                  <a:srgbClr val="FF0000"/>
                </a:solidFill>
                <a:latin typeface="Bookman Old Style" pitchFamily="18" charset="0"/>
              </a:rPr>
              <a:t>Тихон Баран</a:t>
            </a:r>
            <a:endParaRPr lang="ru-RU" b="1" dirty="0">
              <a:solidFill>
                <a:srgbClr val="FF0000"/>
              </a:solidFill>
              <a:latin typeface="Bookman Old Style" pitchFamily="18" charset="0"/>
            </a:endParaRPr>
          </a:p>
        </p:txBody>
      </p:sp>
      <p:pic>
        <p:nvPicPr>
          <p:cNvPr id="11" name="Рисунок 10" descr="Тихон Баран: За маму, за сестер, за родную деревню…">
            <a:hlinkClick r:id="rId4"/>
          </p:cNvPr>
          <p:cNvPicPr/>
          <p:nvPr/>
        </p:nvPicPr>
        <p:blipFill>
          <a:blip r:embed="rId5" cstate="print"/>
          <a:srcRect/>
          <a:stretch>
            <a:fillRect/>
          </a:stretch>
        </p:blipFill>
        <p:spPr bwMode="auto">
          <a:xfrm>
            <a:off x="395536" y="764704"/>
            <a:ext cx="3456384" cy="4320480"/>
          </a:xfrm>
          <a:prstGeom prst="rect">
            <a:avLst/>
          </a:prstGeom>
          <a:noFill/>
          <a:ln w="9525">
            <a:noFill/>
            <a:miter lim="800000"/>
            <a:headEnd/>
            <a:tailEnd/>
          </a:ln>
        </p:spPr>
      </p:pic>
      <p:pic>
        <p:nvPicPr>
          <p:cNvPr id="12" name="Рисунок 11" descr="Тихон Баран: За маму, за сестер, за родную деревню…">
            <a:hlinkClick r:id="rId6"/>
          </p:cNvPr>
          <p:cNvPicPr/>
          <p:nvPr/>
        </p:nvPicPr>
        <p:blipFill>
          <a:blip r:embed="rId7" cstate="print"/>
          <a:srcRect/>
          <a:stretch>
            <a:fillRect/>
          </a:stretch>
        </p:blipFill>
        <p:spPr bwMode="auto">
          <a:xfrm>
            <a:off x="4716016" y="836712"/>
            <a:ext cx="4024883" cy="40324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fmla="#ppt_w*sin(2.5*pi*$)">
                                          <p:val>
                                            <p:fltVal val="0"/>
                                          </p:val>
                                        </p:tav>
                                        <p:tav tm="100000">
                                          <p:val>
                                            <p:fltVal val="1"/>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Заголовок 12"/>
          <p:cNvSpPr txBox="1">
            <a:spLocks/>
          </p:cNvSpPr>
          <p:nvPr/>
        </p:nvSpPr>
        <p:spPr bwMode="auto">
          <a:xfrm>
            <a:off x="467544" y="26977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Киев</a:t>
            </a:r>
            <a:endParaRPr kumimoji="0" lang="ru-RU" sz="4400" b="1" i="0" u="none" strike="noStrike" kern="1200" cap="none" spc="0" normalizeH="0" baseline="0" noProof="0" dirty="0">
              <a:ln>
                <a:noFill/>
              </a:ln>
              <a:solidFill>
                <a:srgbClr val="FF0000"/>
              </a:solidFill>
              <a:effectLst/>
              <a:uLnTx/>
              <a:uFillTx/>
              <a:latin typeface="Bookman Old Style" pitchFamily="18" charset="0"/>
              <a:ea typeface="+mj-ea"/>
              <a:cs typeface="+mj-cs"/>
            </a:endParaRPr>
          </a:p>
        </p:txBody>
      </p:sp>
      <p:pic>
        <p:nvPicPr>
          <p:cNvPr id="22530" name="Picture 2" descr="Tours : X-Airways"/>
          <p:cNvPicPr>
            <a:picLocks noChangeAspect="1" noChangeArrowheads="1"/>
          </p:cNvPicPr>
          <p:nvPr/>
        </p:nvPicPr>
        <p:blipFill>
          <a:blip r:embed="rId4" cstate="print"/>
          <a:srcRect/>
          <a:stretch>
            <a:fillRect/>
          </a:stretch>
        </p:blipFill>
        <p:spPr bwMode="auto">
          <a:xfrm>
            <a:off x="1403648" y="1700808"/>
            <a:ext cx="6840760" cy="4874042"/>
          </a:xfrm>
          <a:prstGeom prst="rect">
            <a:avLst/>
          </a:prstGeom>
          <a:noFill/>
        </p:spPr>
      </p:pic>
    </p:spTree>
    <p:extLst>
      <p:ext uri="{BB962C8B-B14F-4D97-AF65-F5344CB8AC3E}">
        <p14:creationId xmlns:p14="http://schemas.microsoft.com/office/powerpoint/2010/main" xmlns="" val="3904277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TotalTime>
  <Words>2749</Words>
  <Application>Microsoft Office PowerPoint</Application>
  <PresentationFormat>Экран (4:3)</PresentationFormat>
  <Paragraphs>194</Paragraphs>
  <Slides>33</Slides>
  <Notes>28</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Слайд 1</vt:lpstr>
      <vt:lpstr>Слайд 2</vt:lpstr>
      <vt:lpstr>Слайд 3</vt:lpstr>
      <vt:lpstr>Пионеры-герои Советского Союза</vt:lpstr>
      <vt:lpstr>Брестская крепость</vt:lpstr>
      <vt:lpstr>Володя Казьмин</vt:lpstr>
      <vt:lpstr>Валя Зенкина</vt:lpstr>
      <vt:lpstr>Тихон Баран</vt:lpstr>
      <vt:lpstr>Слайд 9</vt:lpstr>
      <vt:lpstr>Костя Кравчук</vt:lpstr>
      <vt:lpstr>Костя Кравчук</vt:lpstr>
      <vt:lpstr>Слайд 12</vt:lpstr>
      <vt:lpstr>Володя Арешьянц</vt:lpstr>
      <vt:lpstr>Слайд 14</vt:lpstr>
      <vt:lpstr>Сережа Алешков</vt:lpstr>
      <vt:lpstr>Сережа Алешков</vt:lpstr>
      <vt:lpstr>Слайд 17</vt:lpstr>
      <vt:lpstr>БЛОКАДА</vt:lpstr>
      <vt:lpstr>Таня Савичева</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Дети-герои</vt:lpstr>
      <vt:lpstr>Слайд 32</vt:lpstr>
      <vt:lpstr>Никто не забыт, ничто не забыто</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Кузнецова Л.А.</dc:creator>
  <cp:lastModifiedBy>Людмила</cp:lastModifiedBy>
  <cp:revision>173</cp:revision>
  <dcterms:created xsi:type="dcterms:W3CDTF">2011-07-04T19:07:43Z</dcterms:created>
  <dcterms:modified xsi:type="dcterms:W3CDTF">2018-05-09T17:41:54Z</dcterms:modified>
</cp:coreProperties>
</file>