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3" r:id="rId4"/>
    <p:sldId id="305" r:id="rId5"/>
    <p:sldId id="301" r:id="rId6"/>
    <p:sldId id="304" r:id="rId7"/>
    <p:sldId id="306" r:id="rId8"/>
    <p:sldId id="307" r:id="rId9"/>
    <p:sldId id="30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3" autoAdjust="0"/>
    <p:restoredTop sz="94660"/>
  </p:normalViewPr>
  <p:slideViewPr>
    <p:cSldViewPr>
      <p:cViewPr>
        <p:scale>
          <a:sx n="98" d="100"/>
          <a:sy n="98" d="100"/>
        </p:scale>
        <p:origin x="-226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357430"/>
            <a:ext cx="7365063" cy="2958538"/>
            <a:chOff x="1115616" y="2146448"/>
            <a:chExt cx="6156176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4485570" cy="115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01361" y="3003862"/>
            <a:ext cx="4572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DBE1D3"/>
              </a:buClr>
              <a:buSzPct val="68000"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Дунаева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64008" lvl="0" algn="ctr">
              <a:spcBef>
                <a:spcPts val="400"/>
              </a:spcBef>
              <a:buClr>
                <a:srgbClr val="DBE1D3"/>
              </a:buClr>
              <a:buSzPct val="68000"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Степановна,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64008" lvl="0" algn="ctr">
              <a:spcBef>
                <a:spcPts val="400"/>
              </a:spcBef>
              <a:buClr>
                <a:srgbClr val="DBE1D3"/>
              </a:buClr>
              <a:buSzPct val="68000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читель-логопед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730" y="1628800"/>
            <a:ext cx="828092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60118" y="102631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spc="50" dirty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lvl="0" algn="ctr">
              <a:defRPr/>
            </a:pPr>
            <a:r>
              <a:rPr lang="ru-RU" sz="1400" b="1" spc="50" dirty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«Детский сад № 22 «Синяя птица</a:t>
            </a:r>
            <a:r>
              <a:rPr lang="ru-RU" sz="1400" b="1" spc="50" dirty="0" smtClean="0">
                <a:ln w="1143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spc="50" dirty="0">
              <a:ln w="11430"/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ого1\Desktop\фото СПБ\Книга 2\2jZXHEPZA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24796"/>
          <a:stretch/>
        </p:blipFill>
        <p:spPr bwMode="auto">
          <a:xfrm>
            <a:off x="5436096" y="1916831"/>
            <a:ext cx="3096344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91180"/>
            <a:ext cx="3024187" cy="250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72008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Кто такой логопед?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1752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Логопед</a:t>
            </a:r>
            <a:r>
              <a:rPr lang="ru-RU" dirty="0">
                <a:solidFill>
                  <a:schemeClr val="tx1"/>
                </a:solidFill>
              </a:rPr>
              <a:t> – это тот специалист, с чьей помощью определяются и реализуются необходимые методики по устранению дефектов речи, актуальных как для детей, так и для </a:t>
            </a:r>
            <a:r>
              <a:rPr lang="ru-RU" dirty="0" smtClean="0">
                <a:solidFill>
                  <a:schemeClr val="tx1"/>
                </a:solidFill>
              </a:rPr>
              <a:t>взрослых.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voskobovich.su/wp-content/uploads/2018/07/hello_html_30715d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937954" cy="21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8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514" y="12477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Зачем нужен логопед?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" y="2204864"/>
            <a:ext cx="8972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      </a:t>
            </a:r>
            <a:r>
              <a:rPr lang="ru-RU" sz="2800" dirty="0" smtClean="0">
                <a:latin typeface="+mn-lt"/>
              </a:rPr>
              <a:t>И в самом деле, кто же такие логопеды и самое главное, чем они занимаются?</a:t>
            </a:r>
          </a:p>
          <a:p>
            <a:pPr algn="just"/>
            <a:r>
              <a:rPr lang="ru-RU" sz="2800" dirty="0" smtClean="0">
                <a:latin typeface="+mn-lt"/>
              </a:rPr>
              <a:t>      Очень многие считают, что логопеды – это те, кто «учит правильно говорить букву Р». Конечно, частично это люди правы, но это далеко не все, чем занимается логопед. Да, мы учим правильно произносить </a:t>
            </a:r>
            <a:r>
              <a:rPr lang="ru-RU" sz="2800" dirty="0" smtClean="0">
                <a:latin typeface="+mn-lt"/>
              </a:rPr>
              <a:t>звуки (и </a:t>
            </a:r>
            <a:r>
              <a:rPr lang="ru-RU" sz="2800" dirty="0" smtClean="0">
                <a:latin typeface="+mn-lt"/>
              </a:rPr>
              <a:t>не только Р), но вместе с этим мы развиваем связную речь, мелкую моторику, учим правильно обобщать предметы, различать на слух разные звуки, правильно </a:t>
            </a:r>
            <a:r>
              <a:rPr lang="ru-RU" sz="2800" dirty="0" smtClean="0">
                <a:latin typeface="+mn-lt"/>
              </a:rPr>
              <a:t>дышать.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68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Какие технологии используются в работе учителя-логопеда 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4"/>
            <a:ext cx="8879686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+mn-lt"/>
                <a:ea typeface="Times New Roman"/>
                <a:cs typeface="Times New Roman"/>
              </a:rPr>
              <a:t> Технология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логопедического обследования.</a:t>
            </a:r>
            <a:endParaRPr lang="ru-RU" sz="2400" dirty="0">
              <a:latin typeface="+mn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+mn-lt"/>
                <a:ea typeface="Times New Roman"/>
                <a:cs typeface="Times New Roman"/>
              </a:rPr>
              <a:t> Технология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коррекции звукопроизношения.</a:t>
            </a:r>
            <a:endParaRPr lang="ru-RU" sz="2400" dirty="0">
              <a:latin typeface="+mn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+mn-lt"/>
                <a:ea typeface="Times New Roman"/>
                <a:cs typeface="Times New Roman"/>
              </a:rPr>
              <a:t> Технология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формирования речевого дыхания при различных нарушениях произносительной стороны речи.</a:t>
            </a:r>
            <a:endParaRPr lang="ru-RU" sz="2400" dirty="0">
              <a:latin typeface="+mn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+mn-lt"/>
                <a:ea typeface="Times New Roman"/>
                <a:cs typeface="Times New Roman"/>
              </a:rPr>
              <a:t> Технология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коррекции голоса при различных нарушениях произносительной стороны речи.</a:t>
            </a:r>
            <a:endParaRPr lang="ru-RU" sz="2400" dirty="0">
              <a:latin typeface="+mn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+mn-lt"/>
                <a:ea typeface="Times New Roman"/>
                <a:cs typeface="Times New Roman"/>
              </a:rPr>
              <a:t> Технология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развития интонационной стороны речи.</a:t>
            </a:r>
            <a:endParaRPr lang="ru-RU" sz="2400" dirty="0">
              <a:latin typeface="+mn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+mn-lt"/>
                <a:ea typeface="Times New Roman"/>
                <a:cs typeface="Times New Roman"/>
              </a:rPr>
              <a:t> Технология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коррекции темпо-ритмической стороны речи.</a:t>
            </a:r>
            <a:endParaRPr lang="ru-RU" sz="2400" dirty="0">
              <a:latin typeface="+mn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+mn-lt"/>
                <a:ea typeface="Times New Roman"/>
                <a:cs typeface="Times New Roman"/>
              </a:rPr>
              <a:t> Технология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развития лексико-грамматической стороны речи</a:t>
            </a:r>
            <a:r>
              <a:rPr lang="ru-RU" sz="2400" dirty="0" smtClean="0">
                <a:latin typeface="+mn-lt"/>
                <a:ea typeface="Times New Roman"/>
                <a:cs typeface="Times New Roman"/>
              </a:rPr>
              <a:t>.</a:t>
            </a: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+mn-lt"/>
                <a:ea typeface="Times New Roman"/>
                <a:cs typeface="Times New Roman"/>
              </a:rPr>
              <a:t> Технология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логопедического массажа.</a:t>
            </a:r>
            <a:endParaRPr lang="ru-RU" sz="2400" dirty="0">
              <a:latin typeface="+mn-lt"/>
              <a:ea typeface="Calibri"/>
              <a:cs typeface="Times New Roman"/>
            </a:endParaRPr>
          </a:p>
          <a:p>
            <a:pPr marL="228600">
              <a:lnSpc>
                <a:spcPts val="1725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686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33192"/>
            <a:ext cx="864096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Логопедические занятия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п</a:t>
            </a:r>
            <a:r>
              <a:rPr lang="ru-RU" b="1" i="1" dirty="0" smtClean="0"/>
              <a:t>роводятся </a:t>
            </a:r>
            <a:r>
              <a:rPr lang="ru-RU" b="1" i="1" dirty="0" smtClean="0"/>
              <a:t>работа по: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Нормализации звукопроизношения;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Развитие </a:t>
            </a:r>
            <a:r>
              <a:rPr lang="ru-RU" dirty="0"/>
              <a:t>моторики (общей, мелкой);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Развитию </a:t>
            </a:r>
            <a:r>
              <a:rPr lang="ru-RU" dirty="0"/>
              <a:t>фонематического слуха;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Развитию </a:t>
            </a:r>
            <a:r>
              <a:rPr lang="ru-RU" dirty="0"/>
              <a:t>правильного речевого дыхания;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Развитию </a:t>
            </a:r>
            <a:r>
              <a:rPr lang="ru-RU" dirty="0"/>
              <a:t>выразительности, четкости речи;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Обогащению </a:t>
            </a:r>
            <a:r>
              <a:rPr lang="ru-RU" dirty="0"/>
              <a:t>словарного запаса;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Нормализации </a:t>
            </a:r>
            <a:r>
              <a:rPr lang="ru-RU" dirty="0"/>
              <a:t>нарушений слоговой структуры слова;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Коррекции </a:t>
            </a:r>
            <a:r>
              <a:rPr lang="ru-RU" dirty="0"/>
              <a:t>грамматического строя и словообразования;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Развитию </a:t>
            </a:r>
            <a:r>
              <a:rPr lang="ru-RU" dirty="0"/>
              <a:t>связной речи;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Также </a:t>
            </a:r>
            <a:r>
              <a:rPr lang="ru-RU" dirty="0"/>
              <a:t>на логопедических занятиях используются </a:t>
            </a:r>
            <a:r>
              <a:rPr lang="ru-RU" dirty="0" smtClean="0"/>
              <a:t>следующие здоровье сберегающие технологии</a:t>
            </a:r>
            <a:r>
              <a:rPr lang="ru-RU" dirty="0"/>
              <a:t>:</a:t>
            </a:r>
            <a:endParaRPr lang="ru-RU" dirty="0" smtClean="0"/>
          </a:p>
          <a:p>
            <a:pPr marL="3048000" indent="249238">
              <a:buFontTx/>
              <a:buChar char="-"/>
            </a:pPr>
            <a:r>
              <a:rPr lang="ru-RU" dirty="0" smtClean="0"/>
              <a:t>Артикуляционная гимнастика; </a:t>
            </a:r>
          </a:p>
          <a:p>
            <a:pPr marL="3048000" indent="249238">
              <a:buFontTx/>
              <a:buChar char="-"/>
            </a:pPr>
            <a:r>
              <a:rPr lang="ru-RU" dirty="0" smtClean="0"/>
              <a:t>Дыхательная </a:t>
            </a:r>
            <a:r>
              <a:rPr lang="ru-RU" dirty="0"/>
              <a:t>гимнастика; </a:t>
            </a:r>
            <a:endParaRPr lang="ru-RU" dirty="0" smtClean="0"/>
          </a:p>
          <a:p>
            <a:pPr marL="3048000" indent="249238">
              <a:buFontTx/>
              <a:buChar char="-"/>
            </a:pPr>
            <a:r>
              <a:rPr lang="ru-RU" dirty="0" smtClean="0"/>
              <a:t>Зрительная </a:t>
            </a:r>
            <a:r>
              <a:rPr lang="ru-RU" dirty="0"/>
              <a:t>гимнастика; </a:t>
            </a:r>
            <a:endParaRPr lang="ru-RU" dirty="0" smtClean="0"/>
          </a:p>
          <a:p>
            <a:pPr marL="3048000" indent="249238">
              <a:buFontTx/>
              <a:buChar char="-"/>
            </a:pPr>
            <a:r>
              <a:rPr lang="ru-RU" dirty="0" smtClean="0"/>
              <a:t>Самомассаж </a:t>
            </a:r>
            <a:r>
              <a:rPr lang="ru-RU" dirty="0"/>
              <a:t>рук; </a:t>
            </a:r>
            <a:endParaRPr lang="ru-RU" dirty="0" smtClean="0"/>
          </a:p>
          <a:p>
            <a:pPr marL="3048000" indent="249238">
              <a:buFontTx/>
              <a:buChar char="-"/>
            </a:pPr>
            <a:r>
              <a:rPr lang="ru-RU" dirty="0" smtClean="0"/>
              <a:t>Логопедический </a:t>
            </a:r>
            <a:r>
              <a:rPr lang="ru-RU" dirty="0"/>
              <a:t>массаж.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61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468052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Кабинет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логопеда –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это творческая мастерская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400" b="1" i="1" dirty="0" smtClean="0">
                <a:latin typeface="+mn-lt"/>
              </a:rPr>
              <a:t>Назначение этого кабинета </a:t>
            </a:r>
            <a:r>
              <a:rPr lang="ru-RU" sz="2400" dirty="0" smtClean="0">
                <a:latin typeface="+mn-lt"/>
              </a:rPr>
              <a:t>это создание рациональных условий для развития дошкольников с речевыми нарушениями.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     </a:t>
            </a:r>
            <a:r>
              <a:rPr lang="ru-RU" sz="2400" b="1" i="1" dirty="0" smtClean="0">
                <a:latin typeface="+mn-lt"/>
              </a:rPr>
              <a:t>Главное правило логопедического кабинета </a:t>
            </a:r>
            <a:r>
              <a:rPr lang="ru-RU" sz="2400" dirty="0" smtClean="0">
                <a:latin typeface="+mn-lt"/>
              </a:rPr>
              <a:t>– сотрудничество ребенка и взрослого. </a:t>
            </a:r>
            <a:endParaRPr lang="ru-RU" sz="2400" b="1" i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26092"/>
            <a:ext cx="3236436" cy="242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20660"/>
            <a:ext cx="3231160" cy="242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19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67" y="1801053"/>
            <a:ext cx="278431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лого1\Desktop\Фото\IMG_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9856" y="4115508"/>
            <a:ext cx="2784307" cy="2088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ого1\Desktop\Фото\IMG_0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57" y="1801053"/>
            <a:ext cx="278430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166" y="4115507"/>
            <a:ext cx="2784311" cy="208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лого1\Desktop\Фото\IMG_01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3326" y="2501881"/>
            <a:ext cx="4402687" cy="3001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Оборудование </a:t>
            </a:r>
            <a:r>
              <a:rPr lang="ru-RU" sz="4400" b="1" i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логопункта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2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ого1\Desktop\Фото\IMG_01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-1" b="15390"/>
          <a:stretch/>
        </p:blipFill>
        <p:spPr bwMode="auto">
          <a:xfrm>
            <a:off x="4780742" y="1544472"/>
            <a:ext cx="2997638" cy="202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6"/>
          <a:stretch/>
        </p:blipFill>
        <p:spPr bwMode="auto">
          <a:xfrm>
            <a:off x="1475843" y="1534145"/>
            <a:ext cx="3116600" cy="197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/>
          <a:stretch/>
        </p:blipFill>
        <p:spPr bwMode="auto">
          <a:xfrm rot="5400000">
            <a:off x="-148815" y="3752813"/>
            <a:ext cx="2972006" cy="2315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7875"/>
          <a:stretch/>
        </p:blipFill>
        <p:spPr bwMode="auto">
          <a:xfrm>
            <a:off x="2771800" y="3943452"/>
            <a:ext cx="3415123" cy="215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r="50000"/>
          <a:stretch/>
        </p:blipFill>
        <p:spPr bwMode="auto">
          <a:xfrm>
            <a:off x="6586846" y="3429001"/>
            <a:ext cx="2383068" cy="297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443" y="76470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Дидактический материал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9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277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надо любить всем сердцем и, чтобы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 любить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так, нужно учиться у них, как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следует проявлять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эту любовь. Каждый день, каждое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занятие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должно быть осмысленно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учителем-логопедом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подарок детям.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Каждое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общение ребенка с педагогом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должно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вселять в него радость и оптимизм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99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348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Кто такой логопед?</vt:lpstr>
      <vt:lpstr>Презентация PowerPoint</vt:lpstr>
      <vt:lpstr>Какие технологии используются в работе учителя-логопеда </vt:lpstr>
      <vt:lpstr>Презентация PowerPoint</vt:lpstr>
      <vt:lpstr>Кабинет логопеда –  это творческая мастерская     Назначение этого кабинета это создание рациональных условий для развития дошкольников с речевыми нарушениями.           Главное правило логопедического кабинета – сотрудничество ребенка и взрослого.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4пк</cp:lastModifiedBy>
  <cp:revision>116</cp:revision>
  <dcterms:created xsi:type="dcterms:W3CDTF">2014-06-24T15:51:35Z</dcterms:created>
  <dcterms:modified xsi:type="dcterms:W3CDTF">2020-10-08T06:31:14Z</dcterms:modified>
</cp:coreProperties>
</file>