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октябрь</c:v>
                </c:pt>
                <c:pt idx="1">
                  <c:v>май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0.03</c:v>
                </c:pt>
                <c:pt idx="1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октябрь</c:v>
                </c:pt>
                <c:pt idx="1">
                  <c:v>май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0.52</c:v>
                </c:pt>
                <c:pt idx="1">
                  <c:v>0.79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октябрь</c:v>
                </c:pt>
                <c:pt idx="1">
                  <c:v>май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0.45</c:v>
                </c:pt>
                <c:pt idx="1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482240"/>
        <c:axId val="95483776"/>
      </c:barChart>
      <c:catAx>
        <c:axId val="9548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483776"/>
        <c:crosses val="autoZero"/>
        <c:auto val="1"/>
        <c:lblAlgn val="ctr"/>
        <c:lblOffset val="100"/>
        <c:noMultiLvlLbl val="0"/>
      </c:catAx>
      <c:valAx>
        <c:axId val="954837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54822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октябрь</c:v>
                </c:pt>
                <c:pt idx="1">
                  <c:v>май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0.05</c:v>
                </c:pt>
                <c:pt idx="1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октябрь</c:v>
                </c:pt>
                <c:pt idx="1">
                  <c:v>май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0.7</c:v>
                </c:pt>
                <c:pt idx="1">
                  <c:v>0.82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октябрь</c:v>
                </c:pt>
                <c:pt idx="1">
                  <c:v>май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0.3</c:v>
                </c:pt>
                <c:pt idx="1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888512"/>
        <c:axId val="95890048"/>
      </c:barChart>
      <c:catAx>
        <c:axId val="9588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890048"/>
        <c:crosses val="autoZero"/>
        <c:auto val="1"/>
        <c:lblAlgn val="ctr"/>
        <c:lblOffset val="100"/>
        <c:noMultiLvlLbl val="0"/>
      </c:catAx>
      <c:valAx>
        <c:axId val="958900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5888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D67CAC-A6AE-48E3-9A90-F0EA9E7509E0}" type="doc">
      <dgm:prSet loTypeId="urn:microsoft.com/office/officeart/2008/layout/RadialCluster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239BB0E-C47A-4D25-91EA-1D999B9B8C57}">
      <dgm:prSet phldrT="[Текст]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Цель:</a:t>
          </a:r>
          <a:r>
            <a: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 формирование психологической готовности к школьному обучению и положительного отношения к школе</a:t>
          </a:r>
          <a:endParaRPr lang="ru-RU" dirty="0">
            <a:solidFill>
              <a:schemeClr val="tx1"/>
            </a:solidFill>
          </a:endParaRPr>
        </a:p>
      </dgm:t>
    </dgm:pt>
    <dgm:pt modelId="{31B07987-23ED-405F-8AEC-D476F436687F}" type="parTrans" cxnId="{B627BFCB-7293-40A5-BA7A-E256CD50685D}">
      <dgm:prSet/>
      <dgm:spPr/>
      <dgm:t>
        <a:bodyPr/>
        <a:lstStyle/>
        <a:p>
          <a:endParaRPr lang="ru-RU"/>
        </a:p>
      </dgm:t>
    </dgm:pt>
    <dgm:pt modelId="{ABD4CC04-E55F-45CE-8C3C-55941408BAE9}" type="sibTrans" cxnId="{B627BFCB-7293-40A5-BA7A-E256CD50685D}">
      <dgm:prSet/>
      <dgm:spPr/>
      <dgm:t>
        <a:bodyPr/>
        <a:lstStyle/>
        <a:p>
          <a:endParaRPr lang="ru-RU"/>
        </a:p>
      </dgm:t>
    </dgm:pt>
    <dgm:pt modelId="{5E06A55F-B427-4103-A00C-FD50841582B5}">
      <dgm:prSet phldrT="[Текст]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познавательных и психических процессов (восприятия, памяти, внимания, воображения</a:t>
          </a:r>
          <a:r>
            <a:rPr lang="ru-RU" dirty="0" smtClean="0">
              <a:latin typeface="Times New Roman"/>
              <a:ea typeface="Times New Roman"/>
              <a:cs typeface="Times New Roman"/>
            </a:rPr>
            <a:t>)</a:t>
          </a:r>
          <a:endParaRPr lang="ru-RU" dirty="0"/>
        </a:p>
      </dgm:t>
    </dgm:pt>
    <dgm:pt modelId="{C9D36EC0-996F-427F-8A7F-CFEB57386DE5}" type="parTrans" cxnId="{D9C6B3DB-9DB4-4A41-ABAC-0D0649EF7AE7}">
      <dgm:prSet/>
      <dgm:spPr/>
      <dgm:t>
        <a:bodyPr/>
        <a:lstStyle/>
        <a:p>
          <a:endParaRPr lang="ru-RU"/>
        </a:p>
      </dgm:t>
    </dgm:pt>
    <dgm:pt modelId="{446E8774-2397-44E0-8144-6A9CA4FB292E}" type="sibTrans" cxnId="{D9C6B3DB-9DB4-4A41-ABAC-0D0649EF7AE7}">
      <dgm:prSet/>
      <dgm:spPr/>
      <dgm:t>
        <a:bodyPr/>
        <a:lstStyle/>
        <a:p>
          <a:endParaRPr lang="ru-RU"/>
        </a:p>
      </dgm:t>
    </dgm:pt>
    <dgm:pt modelId="{D3D353F0-E5CB-4F58-B339-513C23385D51}">
      <dgm:prSet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эмоциональной сферы. введение ребёнка в мир человеческих эмоций.</a:t>
          </a:r>
          <a:endParaRPr lang="ru-RU" dirty="0">
            <a:solidFill>
              <a:schemeClr val="tx1"/>
            </a:solidFill>
            <a:ea typeface="Calibri"/>
            <a:cs typeface="Times New Roman"/>
          </a:endParaRPr>
        </a:p>
      </dgm:t>
    </dgm:pt>
    <dgm:pt modelId="{6E58D2E5-F19D-42DF-9066-A969A070A3F3}" type="parTrans" cxnId="{84767E8B-0751-4EE5-9203-F325F9B3C3EB}">
      <dgm:prSet/>
      <dgm:spPr/>
      <dgm:t>
        <a:bodyPr/>
        <a:lstStyle/>
        <a:p>
          <a:endParaRPr lang="ru-RU"/>
        </a:p>
      </dgm:t>
    </dgm:pt>
    <dgm:pt modelId="{A1EDB62A-BF0B-4642-9CA3-68A114ECAA13}" type="sibTrans" cxnId="{84767E8B-0751-4EE5-9203-F325F9B3C3EB}">
      <dgm:prSet/>
      <dgm:spPr/>
      <dgm:t>
        <a:bodyPr/>
        <a:lstStyle/>
        <a:p>
          <a:endParaRPr lang="ru-RU"/>
        </a:p>
      </dgm:t>
    </dgm:pt>
    <dgm:pt modelId="{8DBF15DC-2124-4DE4-8D63-2AA664E59FC9}">
      <dgm:prSet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коммуникативных умений</a:t>
          </a:r>
          <a:endParaRPr lang="ru-RU" dirty="0">
            <a:solidFill>
              <a:schemeClr val="tx1"/>
            </a:solidFill>
          </a:endParaRPr>
        </a:p>
      </dgm:t>
    </dgm:pt>
    <dgm:pt modelId="{50B815D3-7C04-443C-9CFC-5F1FCB70E502}" type="parTrans" cxnId="{A774E559-F9E1-4BC7-B4D9-8DE9E91380C8}">
      <dgm:prSet/>
      <dgm:spPr/>
      <dgm:t>
        <a:bodyPr/>
        <a:lstStyle/>
        <a:p>
          <a:endParaRPr lang="ru-RU"/>
        </a:p>
      </dgm:t>
    </dgm:pt>
    <dgm:pt modelId="{84E60F0C-D451-4810-B2C3-09E9B2250C16}" type="sibTrans" cxnId="{A774E559-F9E1-4BC7-B4D9-8DE9E91380C8}">
      <dgm:prSet/>
      <dgm:spPr/>
      <dgm:t>
        <a:bodyPr/>
        <a:lstStyle/>
        <a:p>
          <a:endParaRPr lang="ru-RU"/>
        </a:p>
      </dgm:t>
    </dgm:pt>
    <dgm:pt modelId="{65A5B9D6-F8D1-472D-AF84-096F82F5D101}">
      <dgm:prSet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личностной сферы – формирование адекватной самооценки, повышения уверенности в себе.</a:t>
          </a:r>
          <a:endParaRPr lang="ru-RU" dirty="0">
            <a:solidFill>
              <a:schemeClr val="tx1"/>
            </a:solidFill>
            <a:ea typeface="Calibri"/>
            <a:cs typeface="Times New Roman"/>
          </a:endParaRPr>
        </a:p>
      </dgm:t>
    </dgm:pt>
    <dgm:pt modelId="{56AF7EE8-8736-498D-AC60-F8C88F9600EB}" type="parTrans" cxnId="{CAF8974A-45E2-4C35-BFB6-ED2972FF7365}">
      <dgm:prSet/>
      <dgm:spPr/>
      <dgm:t>
        <a:bodyPr/>
        <a:lstStyle/>
        <a:p>
          <a:endParaRPr lang="ru-RU"/>
        </a:p>
      </dgm:t>
    </dgm:pt>
    <dgm:pt modelId="{207A7AD0-34F5-4543-AFBD-3822ACE2E916}" type="sibTrans" cxnId="{CAF8974A-45E2-4C35-BFB6-ED2972FF7365}">
      <dgm:prSet/>
      <dgm:spPr/>
      <dgm:t>
        <a:bodyPr/>
        <a:lstStyle/>
        <a:p>
          <a:endParaRPr lang="ru-RU"/>
        </a:p>
      </dgm:t>
    </dgm:pt>
    <dgm:pt modelId="{B8D518F6-BF63-46BA-B0FD-95F17F9A9F65}">
      <dgm:prSet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волевой сферы – произвольности, </a:t>
          </a:r>
          <a:r>
            <a:rPr lang="ru-RU" dirty="0" err="1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самоорегуляции</a:t>
          </a:r>
          <a:r>
            <a: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, необходимых для успешного обучения в школе.</a:t>
          </a:r>
          <a:endParaRPr lang="ru-RU" dirty="0">
            <a:solidFill>
              <a:schemeClr val="tx1"/>
            </a:solidFill>
            <a:ea typeface="Calibri"/>
            <a:cs typeface="Times New Roman"/>
          </a:endParaRPr>
        </a:p>
      </dgm:t>
    </dgm:pt>
    <dgm:pt modelId="{BCA4F9D5-CCEF-4E8A-823E-63E2B08712C6}" type="parTrans" cxnId="{1D192A69-52F7-4AB2-80C1-80C168C4DB94}">
      <dgm:prSet/>
      <dgm:spPr/>
      <dgm:t>
        <a:bodyPr/>
        <a:lstStyle/>
        <a:p>
          <a:endParaRPr lang="ru-RU"/>
        </a:p>
      </dgm:t>
    </dgm:pt>
    <dgm:pt modelId="{F6CCBA4F-B3C9-4D32-B110-8900976F67FC}" type="sibTrans" cxnId="{1D192A69-52F7-4AB2-80C1-80C168C4DB94}">
      <dgm:prSet/>
      <dgm:spPr/>
      <dgm:t>
        <a:bodyPr/>
        <a:lstStyle/>
        <a:p>
          <a:endParaRPr lang="ru-RU"/>
        </a:p>
      </dgm:t>
    </dgm:pt>
    <dgm:pt modelId="{422C143E-3D02-4FC0-9DF6-7A399E2B03CC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</a:rPr>
            <a:t>Развитие интеллектуальной сферы  - развитие мыслительных умений, наглядно-действенного, наглядно-образного, словестно – логического,  творческого и критического мышления</a:t>
          </a:r>
          <a:endParaRPr lang="ru-RU" sz="1600" dirty="0">
            <a:solidFill>
              <a:schemeClr val="tx1"/>
            </a:solidFill>
            <a:ea typeface="Calibri"/>
            <a:cs typeface="Times New Roman"/>
          </a:endParaRPr>
        </a:p>
      </dgm:t>
    </dgm:pt>
    <dgm:pt modelId="{963196ED-73C3-45FB-9D7D-7C799B761DBA}" type="parTrans" cxnId="{F3C34941-C4C3-48FA-97D3-3B0012D55FF0}">
      <dgm:prSet/>
      <dgm:spPr/>
      <dgm:t>
        <a:bodyPr/>
        <a:lstStyle/>
        <a:p>
          <a:endParaRPr lang="ru-RU"/>
        </a:p>
      </dgm:t>
    </dgm:pt>
    <dgm:pt modelId="{23D96EBF-9714-41A4-B3FB-45C3E7356EF8}" type="sibTrans" cxnId="{F3C34941-C4C3-48FA-97D3-3B0012D55FF0}">
      <dgm:prSet/>
      <dgm:spPr/>
      <dgm:t>
        <a:bodyPr/>
        <a:lstStyle/>
        <a:p>
          <a:endParaRPr lang="ru-RU"/>
        </a:p>
      </dgm:t>
    </dgm:pt>
    <dgm:pt modelId="{ED4CCB82-07BE-4605-A02F-548105CCB096}">
      <dgm:prSet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Формирование позитивной мотивации к обучению.</a:t>
          </a:r>
          <a:endParaRPr lang="ru-RU" dirty="0">
            <a:solidFill>
              <a:schemeClr val="tx1"/>
            </a:solidFill>
            <a:ea typeface="Calibri"/>
            <a:cs typeface="Times New Roman"/>
          </a:endParaRPr>
        </a:p>
      </dgm:t>
    </dgm:pt>
    <dgm:pt modelId="{4CF2E4ED-C511-4014-91F9-8EF0BAC2CAB6}" type="parTrans" cxnId="{2191AB60-4D77-43A4-921D-8989901D784C}">
      <dgm:prSet/>
      <dgm:spPr/>
      <dgm:t>
        <a:bodyPr/>
        <a:lstStyle/>
        <a:p>
          <a:endParaRPr lang="ru-RU"/>
        </a:p>
      </dgm:t>
    </dgm:pt>
    <dgm:pt modelId="{D801AB96-399E-438C-BF44-C156F5B70F74}" type="sibTrans" cxnId="{2191AB60-4D77-43A4-921D-8989901D784C}">
      <dgm:prSet/>
      <dgm:spPr/>
      <dgm:t>
        <a:bodyPr/>
        <a:lstStyle/>
        <a:p>
          <a:endParaRPr lang="ru-RU"/>
        </a:p>
      </dgm:t>
    </dgm:pt>
    <dgm:pt modelId="{BA454E3C-83E7-46B1-831B-ACB61E0F230E}" type="pres">
      <dgm:prSet presAssocID="{46D67CAC-A6AE-48E3-9A90-F0EA9E7509E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2CC088-FF0D-440A-9E8D-4CC7FF014AF3}" type="pres">
      <dgm:prSet presAssocID="{9239BB0E-C47A-4D25-91EA-1D999B9B8C57}" presName="singleCycle" presStyleCnt="0"/>
      <dgm:spPr/>
    </dgm:pt>
    <dgm:pt modelId="{86139C43-5CA5-43A0-A5E7-79D52120CFBF}" type="pres">
      <dgm:prSet presAssocID="{9239BB0E-C47A-4D25-91EA-1D999B9B8C57}" presName="singleCenter" presStyleLbl="node1" presStyleIdx="0" presStyleCnt="8" custScaleX="113421" custScaleY="158996" custLinFactNeighborX="-173" custLinFactNeighborY="-2990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3F826083-C5B2-4066-A711-25F8AE31E231}" type="pres">
      <dgm:prSet presAssocID="{C9D36EC0-996F-427F-8A7F-CFEB57386DE5}" presName="Name56" presStyleLbl="parChTrans1D2" presStyleIdx="0" presStyleCnt="7"/>
      <dgm:spPr/>
      <dgm:t>
        <a:bodyPr/>
        <a:lstStyle/>
        <a:p>
          <a:endParaRPr lang="ru-RU"/>
        </a:p>
      </dgm:t>
    </dgm:pt>
    <dgm:pt modelId="{84D07659-7905-42C1-9898-4237F094AB7E}" type="pres">
      <dgm:prSet presAssocID="{5E06A55F-B427-4103-A00C-FD50841582B5}" presName="text0" presStyleLbl="node1" presStyleIdx="1" presStyleCnt="8" custScaleX="255991" custRadScaleRad="102470" custRadScaleInc="-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BDAC6-C733-424E-95D2-DDCE06BFAE25}" type="pres">
      <dgm:prSet presAssocID="{4CF2E4ED-C511-4014-91F9-8EF0BAC2CAB6}" presName="Name56" presStyleLbl="parChTrans1D2" presStyleIdx="1" presStyleCnt="7"/>
      <dgm:spPr/>
      <dgm:t>
        <a:bodyPr/>
        <a:lstStyle/>
        <a:p>
          <a:endParaRPr lang="ru-RU"/>
        </a:p>
      </dgm:t>
    </dgm:pt>
    <dgm:pt modelId="{7CCEFEF3-1E7B-4504-B305-07759A64EC06}" type="pres">
      <dgm:prSet presAssocID="{ED4CCB82-07BE-4605-A02F-548105CCB096}" presName="text0" presStyleLbl="node1" presStyleIdx="2" presStyleCnt="8" custScaleX="210400" custRadScaleRad="142547" custRadScaleInc="41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5439F-3A10-4B0C-98EC-B92ADCDC27A3}" type="pres">
      <dgm:prSet presAssocID="{BCA4F9D5-CCEF-4E8A-823E-63E2B08712C6}" presName="Name56" presStyleLbl="parChTrans1D2" presStyleIdx="2" presStyleCnt="7"/>
      <dgm:spPr/>
      <dgm:t>
        <a:bodyPr/>
        <a:lstStyle/>
        <a:p>
          <a:endParaRPr lang="ru-RU"/>
        </a:p>
      </dgm:t>
    </dgm:pt>
    <dgm:pt modelId="{780296AC-F8D2-4A91-B00E-AEA0432B4990}" type="pres">
      <dgm:prSet presAssocID="{B8D518F6-BF63-46BA-B0FD-95F17F9A9F65}" presName="text0" presStyleLbl="node1" presStyleIdx="3" presStyleCnt="8" custScaleX="213015" custScaleY="156010" custRadScaleRad="121916" custRadScaleInc="-185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FB297-1320-473E-98C8-B11F9C7DC55E}" type="pres">
      <dgm:prSet presAssocID="{56AF7EE8-8736-498D-AC60-F8C88F9600EB}" presName="Name56" presStyleLbl="parChTrans1D2" presStyleIdx="3" presStyleCnt="7"/>
      <dgm:spPr/>
      <dgm:t>
        <a:bodyPr/>
        <a:lstStyle/>
        <a:p>
          <a:endParaRPr lang="ru-RU"/>
        </a:p>
      </dgm:t>
    </dgm:pt>
    <dgm:pt modelId="{11DF2225-B0F6-44A9-A665-39ABD8098625}" type="pres">
      <dgm:prSet presAssocID="{65A5B9D6-F8D1-472D-AF84-096F82F5D101}" presName="text0" presStyleLbl="node1" presStyleIdx="4" presStyleCnt="8" custScaleX="244342" custRadScaleRad="119847" custRadScaleInc="-71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5B8D2-55B9-4323-A5A9-1540F6ACB3F3}" type="pres">
      <dgm:prSet presAssocID="{50B815D3-7C04-443C-9CFC-5F1FCB70E502}" presName="Name56" presStyleLbl="parChTrans1D2" presStyleIdx="4" presStyleCnt="7"/>
      <dgm:spPr/>
      <dgm:t>
        <a:bodyPr/>
        <a:lstStyle/>
        <a:p>
          <a:endParaRPr lang="ru-RU"/>
        </a:p>
      </dgm:t>
    </dgm:pt>
    <dgm:pt modelId="{7A548F22-1945-4979-8E1E-C46B63775895}" type="pres">
      <dgm:prSet presAssocID="{8DBF15DC-2124-4DE4-8D63-2AA664E59FC9}" presName="text0" presStyleLbl="node1" presStyleIdx="5" presStyleCnt="8" custScaleX="178063" custRadScaleRad="123313" custRadScaleInc="85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46784-A3B2-4B95-9904-41F8E5BB6277}" type="pres">
      <dgm:prSet presAssocID="{6E58D2E5-F19D-42DF-9066-A969A070A3F3}" presName="Name56" presStyleLbl="parChTrans1D2" presStyleIdx="5" presStyleCnt="7"/>
      <dgm:spPr/>
      <dgm:t>
        <a:bodyPr/>
        <a:lstStyle/>
        <a:p>
          <a:endParaRPr lang="ru-RU"/>
        </a:p>
      </dgm:t>
    </dgm:pt>
    <dgm:pt modelId="{A73D4FDF-9AE7-4027-A132-77A7568C6E14}" type="pres">
      <dgm:prSet presAssocID="{D3D353F0-E5CB-4F58-B339-513C23385D51}" presName="text0" presStyleLbl="node1" presStyleIdx="6" presStyleCnt="8" custScaleX="215792" custRadScaleRad="124357" custRadScaleInc="299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3F1CF-72B9-473F-B494-6EECF4468E62}" type="pres">
      <dgm:prSet presAssocID="{963196ED-73C3-45FB-9D7D-7C799B761DBA}" presName="Name56" presStyleLbl="parChTrans1D2" presStyleIdx="6" presStyleCnt="7"/>
      <dgm:spPr/>
      <dgm:t>
        <a:bodyPr/>
        <a:lstStyle/>
        <a:p>
          <a:endParaRPr lang="ru-RU"/>
        </a:p>
      </dgm:t>
    </dgm:pt>
    <dgm:pt modelId="{FA1A44A0-669E-4739-8852-2D9F5E6D56DB}" type="pres">
      <dgm:prSet presAssocID="{422C143E-3D02-4FC0-9DF6-7A399E2B03CC}" presName="text0" presStyleLbl="node1" presStyleIdx="7" presStyleCnt="8" custScaleX="219093" custScaleY="166015" custRadScaleRad="143743" custRadScaleInc="-28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7538EA-9BB7-4207-BCD5-7A7BC499374E}" type="presOf" srcId="{5E06A55F-B427-4103-A00C-FD50841582B5}" destId="{84D07659-7905-42C1-9898-4237F094AB7E}" srcOrd="0" destOrd="0" presId="urn:microsoft.com/office/officeart/2008/layout/RadialCluster"/>
    <dgm:cxn modelId="{46E3AC53-B0B9-4688-BD67-E515FF70BB95}" type="presOf" srcId="{50B815D3-7C04-443C-9CFC-5F1FCB70E502}" destId="{9695B8D2-55B9-4323-A5A9-1540F6ACB3F3}" srcOrd="0" destOrd="0" presId="urn:microsoft.com/office/officeart/2008/layout/RadialCluster"/>
    <dgm:cxn modelId="{F5216388-8CFB-435A-9DEC-8FB5CAC2069B}" type="presOf" srcId="{BCA4F9D5-CCEF-4E8A-823E-63E2B08712C6}" destId="{D495439F-3A10-4B0C-98EC-B92ADCDC27A3}" srcOrd="0" destOrd="0" presId="urn:microsoft.com/office/officeart/2008/layout/RadialCluster"/>
    <dgm:cxn modelId="{F3C34941-C4C3-48FA-97D3-3B0012D55FF0}" srcId="{9239BB0E-C47A-4D25-91EA-1D999B9B8C57}" destId="{422C143E-3D02-4FC0-9DF6-7A399E2B03CC}" srcOrd="6" destOrd="0" parTransId="{963196ED-73C3-45FB-9D7D-7C799B761DBA}" sibTransId="{23D96EBF-9714-41A4-B3FB-45C3E7356EF8}"/>
    <dgm:cxn modelId="{A774E559-F9E1-4BC7-B4D9-8DE9E91380C8}" srcId="{9239BB0E-C47A-4D25-91EA-1D999B9B8C57}" destId="{8DBF15DC-2124-4DE4-8D63-2AA664E59FC9}" srcOrd="4" destOrd="0" parTransId="{50B815D3-7C04-443C-9CFC-5F1FCB70E502}" sibTransId="{84E60F0C-D451-4810-B2C3-09E9B2250C16}"/>
    <dgm:cxn modelId="{7F9D0AF3-A480-4CD0-AB4D-9DB3A6714D02}" type="presOf" srcId="{422C143E-3D02-4FC0-9DF6-7A399E2B03CC}" destId="{FA1A44A0-669E-4739-8852-2D9F5E6D56DB}" srcOrd="0" destOrd="0" presId="urn:microsoft.com/office/officeart/2008/layout/RadialCluster"/>
    <dgm:cxn modelId="{CAF8974A-45E2-4C35-BFB6-ED2972FF7365}" srcId="{9239BB0E-C47A-4D25-91EA-1D999B9B8C57}" destId="{65A5B9D6-F8D1-472D-AF84-096F82F5D101}" srcOrd="3" destOrd="0" parTransId="{56AF7EE8-8736-498D-AC60-F8C88F9600EB}" sibTransId="{207A7AD0-34F5-4543-AFBD-3822ACE2E916}"/>
    <dgm:cxn modelId="{1B62BDAA-F975-4DD3-ADFA-EEF8F498FED1}" type="presOf" srcId="{ED4CCB82-07BE-4605-A02F-548105CCB096}" destId="{7CCEFEF3-1E7B-4504-B305-07759A64EC06}" srcOrd="0" destOrd="0" presId="urn:microsoft.com/office/officeart/2008/layout/RadialCluster"/>
    <dgm:cxn modelId="{9A8C603C-5BDB-4312-A448-D0ED3E8F99D8}" type="presOf" srcId="{B8D518F6-BF63-46BA-B0FD-95F17F9A9F65}" destId="{780296AC-F8D2-4A91-B00E-AEA0432B4990}" srcOrd="0" destOrd="0" presId="urn:microsoft.com/office/officeart/2008/layout/RadialCluster"/>
    <dgm:cxn modelId="{6A436BA7-3802-40ED-A023-33E2EC2A57AA}" type="presOf" srcId="{D3D353F0-E5CB-4F58-B339-513C23385D51}" destId="{A73D4FDF-9AE7-4027-A132-77A7568C6E14}" srcOrd="0" destOrd="0" presId="urn:microsoft.com/office/officeart/2008/layout/RadialCluster"/>
    <dgm:cxn modelId="{1D192A69-52F7-4AB2-80C1-80C168C4DB94}" srcId="{9239BB0E-C47A-4D25-91EA-1D999B9B8C57}" destId="{B8D518F6-BF63-46BA-B0FD-95F17F9A9F65}" srcOrd="2" destOrd="0" parTransId="{BCA4F9D5-CCEF-4E8A-823E-63E2B08712C6}" sibTransId="{F6CCBA4F-B3C9-4D32-B110-8900976F67FC}"/>
    <dgm:cxn modelId="{D4DB5E26-29D1-4918-A64E-4B25E1CE11A5}" type="presOf" srcId="{65A5B9D6-F8D1-472D-AF84-096F82F5D101}" destId="{11DF2225-B0F6-44A9-A665-39ABD8098625}" srcOrd="0" destOrd="0" presId="urn:microsoft.com/office/officeart/2008/layout/RadialCluster"/>
    <dgm:cxn modelId="{8D7E41AB-C07E-4847-ACA0-04DA61D608D6}" type="presOf" srcId="{8DBF15DC-2124-4DE4-8D63-2AA664E59FC9}" destId="{7A548F22-1945-4979-8E1E-C46B63775895}" srcOrd="0" destOrd="0" presId="urn:microsoft.com/office/officeart/2008/layout/RadialCluster"/>
    <dgm:cxn modelId="{4E8BE9A8-DC8E-47F1-BA6D-721AB3ACD13B}" type="presOf" srcId="{C9D36EC0-996F-427F-8A7F-CFEB57386DE5}" destId="{3F826083-C5B2-4066-A711-25F8AE31E231}" srcOrd="0" destOrd="0" presId="urn:microsoft.com/office/officeart/2008/layout/RadialCluster"/>
    <dgm:cxn modelId="{B627BFCB-7293-40A5-BA7A-E256CD50685D}" srcId="{46D67CAC-A6AE-48E3-9A90-F0EA9E7509E0}" destId="{9239BB0E-C47A-4D25-91EA-1D999B9B8C57}" srcOrd="0" destOrd="0" parTransId="{31B07987-23ED-405F-8AEC-D476F436687F}" sibTransId="{ABD4CC04-E55F-45CE-8C3C-55941408BAE9}"/>
    <dgm:cxn modelId="{2191AB60-4D77-43A4-921D-8989901D784C}" srcId="{9239BB0E-C47A-4D25-91EA-1D999B9B8C57}" destId="{ED4CCB82-07BE-4605-A02F-548105CCB096}" srcOrd="1" destOrd="0" parTransId="{4CF2E4ED-C511-4014-91F9-8EF0BAC2CAB6}" sibTransId="{D801AB96-399E-438C-BF44-C156F5B70F74}"/>
    <dgm:cxn modelId="{C3C86F40-5335-47D7-9A1C-10731B958B1B}" type="presOf" srcId="{6E58D2E5-F19D-42DF-9066-A969A070A3F3}" destId="{FDE46784-A3B2-4B95-9904-41F8E5BB6277}" srcOrd="0" destOrd="0" presId="urn:microsoft.com/office/officeart/2008/layout/RadialCluster"/>
    <dgm:cxn modelId="{5AE849B9-7395-4A24-A9B8-43D69057104E}" type="presOf" srcId="{46D67CAC-A6AE-48E3-9A90-F0EA9E7509E0}" destId="{BA454E3C-83E7-46B1-831B-ACB61E0F230E}" srcOrd="0" destOrd="0" presId="urn:microsoft.com/office/officeart/2008/layout/RadialCluster"/>
    <dgm:cxn modelId="{84767E8B-0751-4EE5-9203-F325F9B3C3EB}" srcId="{9239BB0E-C47A-4D25-91EA-1D999B9B8C57}" destId="{D3D353F0-E5CB-4F58-B339-513C23385D51}" srcOrd="5" destOrd="0" parTransId="{6E58D2E5-F19D-42DF-9066-A969A070A3F3}" sibTransId="{A1EDB62A-BF0B-4642-9CA3-68A114ECAA13}"/>
    <dgm:cxn modelId="{D9C6B3DB-9DB4-4A41-ABAC-0D0649EF7AE7}" srcId="{9239BB0E-C47A-4D25-91EA-1D999B9B8C57}" destId="{5E06A55F-B427-4103-A00C-FD50841582B5}" srcOrd="0" destOrd="0" parTransId="{C9D36EC0-996F-427F-8A7F-CFEB57386DE5}" sibTransId="{446E8774-2397-44E0-8144-6A9CA4FB292E}"/>
    <dgm:cxn modelId="{9D57F189-4E22-47AD-99CC-8C25D1157F44}" type="presOf" srcId="{9239BB0E-C47A-4D25-91EA-1D999B9B8C57}" destId="{86139C43-5CA5-43A0-A5E7-79D52120CFBF}" srcOrd="0" destOrd="0" presId="urn:microsoft.com/office/officeart/2008/layout/RadialCluster"/>
    <dgm:cxn modelId="{4C0A7DA8-45F4-45CA-B4AB-5455440B752F}" type="presOf" srcId="{963196ED-73C3-45FB-9D7D-7C799B761DBA}" destId="{93C3F1CF-72B9-473F-B494-6EECF4468E62}" srcOrd="0" destOrd="0" presId="urn:microsoft.com/office/officeart/2008/layout/RadialCluster"/>
    <dgm:cxn modelId="{F3C36F31-D6AF-4C20-BF23-96FDFF224CEF}" type="presOf" srcId="{4CF2E4ED-C511-4014-91F9-8EF0BAC2CAB6}" destId="{377BDAC6-C733-424E-95D2-DDCE06BFAE25}" srcOrd="0" destOrd="0" presId="urn:microsoft.com/office/officeart/2008/layout/RadialCluster"/>
    <dgm:cxn modelId="{52E96864-D0ED-47A5-9747-E85688D66CA4}" type="presOf" srcId="{56AF7EE8-8736-498D-AC60-F8C88F9600EB}" destId="{F50FB297-1320-473E-98C8-B11F9C7DC55E}" srcOrd="0" destOrd="0" presId="urn:microsoft.com/office/officeart/2008/layout/RadialCluster"/>
    <dgm:cxn modelId="{FD5EB45A-E0D3-4954-B5BE-1629647CF99C}" type="presParOf" srcId="{BA454E3C-83E7-46B1-831B-ACB61E0F230E}" destId="{002CC088-FF0D-440A-9E8D-4CC7FF014AF3}" srcOrd="0" destOrd="0" presId="urn:microsoft.com/office/officeart/2008/layout/RadialCluster"/>
    <dgm:cxn modelId="{3BDE88C5-5A2D-41A6-8C5F-A4DD1658A640}" type="presParOf" srcId="{002CC088-FF0D-440A-9E8D-4CC7FF014AF3}" destId="{86139C43-5CA5-43A0-A5E7-79D52120CFBF}" srcOrd="0" destOrd="0" presId="urn:microsoft.com/office/officeart/2008/layout/RadialCluster"/>
    <dgm:cxn modelId="{2EC59DD3-CC5E-4CD0-AF5B-D15CAE2D9C1C}" type="presParOf" srcId="{002CC088-FF0D-440A-9E8D-4CC7FF014AF3}" destId="{3F826083-C5B2-4066-A711-25F8AE31E231}" srcOrd="1" destOrd="0" presId="urn:microsoft.com/office/officeart/2008/layout/RadialCluster"/>
    <dgm:cxn modelId="{2B845CE5-7332-4896-9FFA-74303034D1EE}" type="presParOf" srcId="{002CC088-FF0D-440A-9E8D-4CC7FF014AF3}" destId="{84D07659-7905-42C1-9898-4237F094AB7E}" srcOrd="2" destOrd="0" presId="urn:microsoft.com/office/officeart/2008/layout/RadialCluster"/>
    <dgm:cxn modelId="{72273D3B-2FC7-4B89-8595-741823542337}" type="presParOf" srcId="{002CC088-FF0D-440A-9E8D-4CC7FF014AF3}" destId="{377BDAC6-C733-424E-95D2-DDCE06BFAE25}" srcOrd="3" destOrd="0" presId="urn:microsoft.com/office/officeart/2008/layout/RadialCluster"/>
    <dgm:cxn modelId="{1691E78A-1572-4E9E-9FFC-B4C885ED3CDE}" type="presParOf" srcId="{002CC088-FF0D-440A-9E8D-4CC7FF014AF3}" destId="{7CCEFEF3-1E7B-4504-B305-07759A64EC06}" srcOrd="4" destOrd="0" presId="urn:microsoft.com/office/officeart/2008/layout/RadialCluster"/>
    <dgm:cxn modelId="{497B33D8-AD4B-4A0E-89CF-E345C19DD3B4}" type="presParOf" srcId="{002CC088-FF0D-440A-9E8D-4CC7FF014AF3}" destId="{D495439F-3A10-4B0C-98EC-B92ADCDC27A3}" srcOrd="5" destOrd="0" presId="urn:microsoft.com/office/officeart/2008/layout/RadialCluster"/>
    <dgm:cxn modelId="{A03D0736-FAEE-473B-BDDA-042E3986AAB4}" type="presParOf" srcId="{002CC088-FF0D-440A-9E8D-4CC7FF014AF3}" destId="{780296AC-F8D2-4A91-B00E-AEA0432B4990}" srcOrd="6" destOrd="0" presId="urn:microsoft.com/office/officeart/2008/layout/RadialCluster"/>
    <dgm:cxn modelId="{ED9FF4AC-1D77-4ECA-92EC-6180DDD40ECD}" type="presParOf" srcId="{002CC088-FF0D-440A-9E8D-4CC7FF014AF3}" destId="{F50FB297-1320-473E-98C8-B11F9C7DC55E}" srcOrd="7" destOrd="0" presId="urn:microsoft.com/office/officeart/2008/layout/RadialCluster"/>
    <dgm:cxn modelId="{C4208C24-220A-4105-925E-F7719575B3B9}" type="presParOf" srcId="{002CC088-FF0D-440A-9E8D-4CC7FF014AF3}" destId="{11DF2225-B0F6-44A9-A665-39ABD8098625}" srcOrd="8" destOrd="0" presId="urn:microsoft.com/office/officeart/2008/layout/RadialCluster"/>
    <dgm:cxn modelId="{7BC75BF8-662B-4D27-AFCC-58368BB3E9FF}" type="presParOf" srcId="{002CC088-FF0D-440A-9E8D-4CC7FF014AF3}" destId="{9695B8D2-55B9-4323-A5A9-1540F6ACB3F3}" srcOrd="9" destOrd="0" presId="urn:microsoft.com/office/officeart/2008/layout/RadialCluster"/>
    <dgm:cxn modelId="{FA76CDA3-D4D9-4CA1-9B79-02F1AE6F259A}" type="presParOf" srcId="{002CC088-FF0D-440A-9E8D-4CC7FF014AF3}" destId="{7A548F22-1945-4979-8E1E-C46B63775895}" srcOrd="10" destOrd="0" presId="urn:microsoft.com/office/officeart/2008/layout/RadialCluster"/>
    <dgm:cxn modelId="{92E92950-E075-431B-8EF7-15E75CB2624C}" type="presParOf" srcId="{002CC088-FF0D-440A-9E8D-4CC7FF014AF3}" destId="{FDE46784-A3B2-4B95-9904-41F8E5BB6277}" srcOrd="11" destOrd="0" presId="urn:microsoft.com/office/officeart/2008/layout/RadialCluster"/>
    <dgm:cxn modelId="{3DB58CB7-0693-4AB9-8ACC-9E917E5B5955}" type="presParOf" srcId="{002CC088-FF0D-440A-9E8D-4CC7FF014AF3}" destId="{A73D4FDF-9AE7-4027-A132-77A7568C6E14}" srcOrd="12" destOrd="0" presId="urn:microsoft.com/office/officeart/2008/layout/RadialCluster"/>
    <dgm:cxn modelId="{AA469C8A-BBC2-4420-B5F9-F53C0A84E0FF}" type="presParOf" srcId="{002CC088-FF0D-440A-9E8D-4CC7FF014AF3}" destId="{93C3F1CF-72B9-473F-B494-6EECF4468E62}" srcOrd="13" destOrd="0" presId="urn:microsoft.com/office/officeart/2008/layout/RadialCluster"/>
    <dgm:cxn modelId="{AB32B20B-7F29-44CD-9445-5F37E36224C7}" type="presParOf" srcId="{002CC088-FF0D-440A-9E8D-4CC7FF014AF3}" destId="{FA1A44A0-669E-4739-8852-2D9F5E6D56DB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139C43-5CA5-43A0-A5E7-79D52120CFBF}">
      <dsp:nvSpPr>
        <dsp:cNvPr id="0" name=""/>
        <dsp:cNvSpPr/>
      </dsp:nvSpPr>
      <dsp:spPr>
        <a:xfrm>
          <a:off x="3464457" y="1512179"/>
          <a:ext cx="1999818" cy="280338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Цель:</a:t>
          </a:r>
          <a:r>
            <a:rPr lang="ru-RU" sz="1700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 формирование психологической готовности к школьному обучению и положительного отношения к школе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3562080" y="1609802"/>
        <a:ext cx="1804572" cy="2608142"/>
      </dsp:txXfrm>
    </dsp:sp>
    <dsp:sp modelId="{3F826083-C5B2-4066-A711-25F8AE31E231}">
      <dsp:nvSpPr>
        <dsp:cNvPr id="0" name=""/>
        <dsp:cNvSpPr/>
      </dsp:nvSpPr>
      <dsp:spPr>
        <a:xfrm rot="16200022">
          <a:off x="4298954" y="1346757"/>
          <a:ext cx="3308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0844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07659-7905-42C1-9898-4237F094AB7E}">
      <dsp:nvSpPr>
        <dsp:cNvPr id="0" name=""/>
        <dsp:cNvSpPr/>
      </dsp:nvSpPr>
      <dsp:spPr>
        <a:xfrm>
          <a:off x="2952330" y="3"/>
          <a:ext cx="3024102" cy="1181331"/>
        </a:xfrm>
        <a:prstGeom prst="roundRect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познавательных и психических процессов (восприятия, памяти, внимания, воображения</a:t>
          </a:r>
          <a:r>
            <a:rPr lang="ru-RU" sz="1700" kern="1200" dirty="0" smtClean="0">
              <a:latin typeface="Times New Roman"/>
              <a:ea typeface="Times New Roman"/>
              <a:cs typeface="Times New Roman"/>
            </a:rPr>
            <a:t>)</a:t>
          </a:r>
          <a:endParaRPr lang="ru-RU" sz="1700" kern="1200" dirty="0"/>
        </a:p>
      </dsp:txBody>
      <dsp:txXfrm>
        <a:off x="3009998" y="57671"/>
        <a:ext cx="2908766" cy="1065995"/>
      </dsp:txXfrm>
    </dsp:sp>
    <dsp:sp modelId="{377BDAC6-C733-424E-95D2-DDCE06BFAE25}">
      <dsp:nvSpPr>
        <dsp:cNvPr id="0" name=""/>
        <dsp:cNvSpPr/>
      </dsp:nvSpPr>
      <dsp:spPr>
        <a:xfrm rot="20062984">
          <a:off x="5420055" y="2239933"/>
          <a:ext cx="89973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973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CEFEF3-1E7B-4504-B305-07759A64EC06}">
      <dsp:nvSpPr>
        <dsp:cNvPr id="0" name=""/>
        <dsp:cNvSpPr/>
      </dsp:nvSpPr>
      <dsp:spPr>
        <a:xfrm>
          <a:off x="6264691" y="864100"/>
          <a:ext cx="2485521" cy="1181331"/>
        </a:xfrm>
        <a:prstGeom prst="roundRect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Формирование позитивной мотивации к обучению.</a:t>
          </a:r>
          <a:endParaRPr lang="ru-RU" sz="1700" kern="1200" dirty="0">
            <a:solidFill>
              <a:schemeClr val="tx1"/>
            </a:solidFill>
            <a:ea typeface="Calibri"/>
            <a:cs typeface="Times New Roman"/>
          </a:endParaRPr>
        </a:p>
      </dsp:txBody>
      <dsp:txXfrm>
        <a:off x="6322359" y="921768"/>
        <a:ext cx="2370185" cy="1065995"/>
      </dsp:txXfrm>
    </dsp:sp>
    <dsp:sp modelId="{D495439F-3A10-4B0C-98EC-B92ADCDC27A3}">
      <dsp:nvSpPr>
        <dsp:cNvPr id="0" name=""/>
        <dsp:cNvSpPr/>
      </dsp:nvSpPr>
      <dsp:spPr>
        <a:xfrm rot="649298">
          <a:off x="5458333" y="3167744"/>
          <a:ext cx="6682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8289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296AC-F8D2-4A91-B00E-AEA0432B4990}">
      <dsp:nvSpPr>
        <dsp:cNvPr id="0" name=""/>
        <dsp:cNvSpPr/>
      </dsp:nvSpPr>
      <dsp:spPr>
        <a:xfrm>
          <a:off x="6120680" y="2549491"/>
          <a:ext cx="2516413" cy="1842995"/>
        </a:xfrm>
        <a:prstGeom prst="roundRect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волевой сферы – произвольности, </a:t>
          </a:r>
          <a:r>
            <a:rPr lang="ru-RU" sz="1500" kern="1200" dirty="0" err="1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самоорегуляции</a:t>
          </a:r>
          <a:r>
            <a:rPr lang="ru-RU" sz="1500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, необходимых для успешного обучения в школе.</a:t>
          </a:r>
          <a:endParaRPr lang="ru-RU" sz="1500" kern="1200" dirty="0">
            <a:solidFill>
              <a:schemeClr val="tx1"/>
            </a:solidFill>
            <a:ea typeface="Calibri"/>
            <a:cs typeface="Times New Roman"/>
          </a:endParaRPr>
        </a:p>
      </dsp:txBody>
      <dsp:txXfrm>
        <a:off x="6210648" y="2639459"/>
        <a:ext cx="2336477" cy="1663059"/>
      </dsp:txXfrm>
    </dsp:sp>
    <dsp:sp modelId="{F50FB297-1320-473E-98C8-B11F9C7DC55E}">
      <dsp:nvSpPr>
        <dsp:cNvPr id="0" name=""/>
        <dsp:cNvSpPr/>
      </dsp:nvSpPr>
      <dsp:spPr>
        <a:xfrm rot="2857334">
          <a:off x="5348055" y="4273136"/>
          <a:ext cx="7130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3044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F2225-B0F6-44A9-A665-39ABD8098625}">
      <dsp:nvSpPr>
        <dsp:cNvPr id="0" name=""/>
        <dsp:cNvSpPr/>
      </dsp:nvSpPr>
      <dsp:spPr>
        <a:xfrm>
          <a:off x="5040565" y="4536505"/>
          <a:ext cx="2886489" cy="1181331"/>
        </a:xfrm>
        <a:prstGeom prst="roundRect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личностной сферы – формирование адекватной самооценки, повышения уверенности в себе.</a:t>
          </a:r>
          <a:endParaRPr lang="ru-RU" sz="1600" kern="1200" dirty="0">
            <a:solidFill>
              <a:schemeClr val="tx1"/>
            </a:solidFill>
            <a:ea typeface="Calibri"/>
            <a:cs typeface="Times New Roman"/>
          </a:endParaRPr>
        </a:p>
      </dsp:txBody>
      <dsp:txXfrm>
        <a:off x="5098233" y="4594173"/>
        <a:ext cx="2771153" cy="1065995"/>
      </dsp:txXfrm>
    </dsp:sp>
    <dsp:sp modelId="{9695B8D2-55B9-4323-A5A9-1540F6ACB3F3}">
      <dsp:nvSpPr>
        <dsp:cNvPr id="0" name=""/>
        <dsp:cNvSpPr/>
      </dsp:nvSpPr>
      <dsp:spPr>
        <a:xfrm rot="8137469">
          <a:off x="2762868" y="4178358"/>
          <a:ext cx="8182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8288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48F22-1945-4979-8E1E-C46B63775895}">
      <dsp:nvSpPr>
        <dsp:cNvPr id="0" name=""/>
        <dsp:cNvSpPr/>
      </dsp:nvSpPr>
      <dsp:spPr>
        <a:xfrm>
          <a:off x="1224126" y="4464497"/>
          <a:ext cx="2103514" cy="1181331"/>
        </a:xfrm>
        <a:prstGeom prst="roundRect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коммуникативных умений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281794" y="4522165"/>
        <a:ext cx="1988178" cy="1065995"/>
      </dsp:txXfrm>
    </dsp:sp>
    <dsp:sp modelId="{FDE46784-A3B2-4B95-9904-41F8E5BB6277}">
      <dsp:nvSpPr>
        <dsp:cNvPr id="0" name=""/>
        <dsp:cNvSpPr/>
      </dsp:nvSpPr>
      <dsp:spPr>
        <a:xfrm rot="10325476">
          <a:off x="2761887" y="3101344"/>
          <a:ext cx="7059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5927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D4FDF-9AE7-4027-A132-77A7568C6E14}">
      <dsp:nvSpPr>
        <dsp:cNvPr id="0" name=""/>
        <dsp:cNvSpPr/>
      </dsp:nvSpPr>
      <dsp:spPr>
        <a:xfrm>
          <a:off x="216025" y="2736309"/>
          <a:ext cx="2549219" cy="1181331"/>
        </a:xfrm>
        <a:prstGeom prst="roundRect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Развитие эмоциональной сферы. введение ребёнка в мир человеческих эмоций.</a:t>
          </a:r>
          <a:endParaRPr lang="ru-RU" sz="1700" kern="1200" dirty="0">
            <a:solidFill>
              <a:schemeClr val="tx1"/>
            </a:solidFill>
            <a:ea typeface="Calibri"/>
            <a:cs typeface="Times New Roman"/>
          </a:endParaRPr>
        </a:p>
      </dsp:txBody>
      <dsp:txXfrm>
        <a:off x="273693" y="2793977"/>
        <a:ext cx="2433883" cy="1065995"/>
      </dsp:txXfrm>
    </dsp:sp>
    <dsp:sp modelId="{93C3F1CF-72B9-473F-B494-6EECF4468E62}">
      <dsp:nvSpPr>
        <dsp:cNvPr id="0" name=""/>
        <dsp:cNvSpPr/>
      </dsp:nvSpPr>
      <dsp:spPr>
        <a:xfrm rot="12546836">
          <a:off x="2756500" y="2173171"/>
          <a:ext cx="75569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569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A44A0-669E-4739-8852-2D9F5E6D56DB}">
      <dsp:nvSpPr>
        <dsp:cNvPr id="0" name=""/>
        <dsp:cNvSpPr/>
      </dsp:nvSpPr>
      <dsp:spPr>
        <a:xfrm>
          <a:off x="216025" y="288032"/>
          <a:ext cx="2588215" cy="196118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Развитие интеллектуальной сферы  - развитие мыслительных умений, наглядно-действенного, наглядно-образного, словестно – логического,  творческого и критического мышления</a:t>
          </a:r>
          <a:endParaRPr lang="ru-RU" sz="1600" kern="1200" dirty="0">
            <a:solidFill>
              <a:schemeClr val="tx1"/>
            </a:solidFill>
            <a:ea typeface="Calibri"/>
            <a:cs typeface="Times New Roman"/>
          </a:endParaRPr>
        </a:p>
      </dsp:txBody>
      <dsp:txXfrm>
        <a:off x="311762" y="383769"/>
        <a:ext cx="2396741" cy="1769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02624" cy="288032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Отчёт по результатам диагностического обследован</a:t>
            </a:r>
            <a:r>
              <a:rPr lang="ru-RU" sz="2400" dirty="0"/>
              <a:t>ия </a:t>
            </a:r>
            <a:r>
              <a:rPr lang="ru-RU" sz="2400" dirty="0" smtClean="0"/>
              <a:t> детей старшего дошкольного возраста за </a:t>
            </a:r>
            <a:br>
              <a:rPr lang="ru-RU" sz="2400" dirty="0" smtClean="0"/>
            </a:br>
            <a:r>
              <a:rPr lang="ru-RU" sz="2400" dirty="0" smtClean="0"/>
              <a:t>2018-2019 учебный год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«Скоро в школу»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7772400" cy="1705744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Педагог-психолог: Шишкова Е.В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594042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лен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551"/>
            <a:ext cx="91437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66954529"/>
              </p:ext>
            </p:extLst>
          </p:nvPr>
        </p:nvGraphicFramePr>
        <p:xfrm>
          <a:off x="107504" y="980728"/>
          <a:ext cx="8928992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203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40159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>                  Диагностический срез психических процессов</a:t>
            </a:r>
            <a:br>
              <a:rPr lang="ru-RU" sz="2000" dirty="0" smtClean="0"/>
            </a:br>
            <a:r>
              <a:rPr lang="ru-RU" sz="2000" dirty="0" smtClean="0"/>
              <a:t>Возраст: 5-6 лет</a:t>
            </a:r>
            <a:br>
              <a:rPr lang="ru-RU" sz="2000" dirty="0" smtClean="0"/>
            </a:br>
            <a:r>
              <a:rPr lang="ru-RU" sz="2000" dirty="0" smtClean="0"/>
              <a:t>на начало года -  29 детей</a:t>
            </a:r>
            <a:br>
              <a:rPr lang="ru-RU" sz="2000" dirty="0" smtClean="0"/>
            </a:br>
            <a:r>
              <a:rPr lang="ru-RU" sz="2000" dirty="0" smtClean="0"/>
              <a:t>на конец года- 24 ребёнка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76613258"/>
              </p:ext>
            </p:extLst>
          </p:nvPr>
        </p:nvGraphicFramePr>
        <p:xfrm>
          <a:off x="539552" y="1772816"/>
          <a:ext cx="79208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091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solidFill>
                  <a:prstClr val="black"/>
                </a:solidFill>
              </a:rPr>
              <a:t>                                       Диагностика </a:t>
            </a:r>
            <a:r>
              <a:rPr lang="ru-RU" sz="2000" dirty="0">
                <a:solidFill>
                  <a:prstClr val="black"/>
                </a:solidFill>
              </a:rPr>
              <a:t>психических процессов </a:t>
            </a:r>
            <a:r>
              <a:rPr lang="ru-RU" sz="2000" dirty="0" smtClean="0">
                <a:solidFill>
                  <a:prstClr val="black"/>
                </a:solidFill>
              </a:rPr>
              <a:t>детей</a:t>
            </a:r>
            <a:br>
              <a:rPr lang="ru-RU" sz="2000" dirty="0" smtClean="0">
                <a:solidFill>
                  <a:prstClr val="black"/>
                </a:solidFill>
              </a:rPr>
            </a:br>
            <a:r>
              <a:rPr lang="ru-RU" sz="1800" dirty="0">
                <a:solidFill>
                  <a:prstClr val="black"/>
                </a:solidFill>
              </a:rPr>
              <a:t>Возраст: </a:t>
            </a:r>
            <a:r>
              <a:rPr lang="ru-RU" sz="1800" dirty="0" smtClean="0">
                <a:solidFill>
                  <a:prstClr val="black"/>
                </a:solidFill>
              </a:rPr>
              <a:t>6-7 </a:t>
            </a:r>
            <a:r>
              <a:rPr lang="ru-RU" sz="1800" dirty="0">
                <a:solidFill>
                  <a:prstClr val="black"/>
                </a:solidFill>
              </a:rPr>
              <a:t>лет</a:t>
            </a:r>
            <a:br>
              <a:rPr lang="ru-RU" sz="1800" dirty="0">
                <a:solidFill>
                  <a:prstClr val="black"/>
                </a:solidFill>
              </a:rPr>
            </a:br>
            <a:r>
              <a:rPr lang="ru-RU" sz="1800" dirty="0">
                <a:solidFill>
                  <a:prstClr val="black"/>
                </a:solidFill>
              </a:rPr>
              <a:t>на начало года -  </a:t>
            </a:r>
            <a:r>
              <a:rPr lang="ru-RU" sz="1800" dirty="0" smtClean="0">
                <a:solidFill>
                  <a:prstClr val="black"/>
                </a:solidFill>
              </a:rPr>
              <a:t>23 ребёнка</a:t>
            </a:r>
            <a:r>
              <a:rPr lang="ru-RU" sz="1800" dirty="0">
                <a:solidFill>
                  <a:prstClr val="black"/>
                </a:solidFill>
              </a:rPr>
              <a:t/>
            </a:r>
            <a:br>
              <a:rPr lang="ru-RU" sz="1800" dirty="0">
                <a:solidFill>
                  <a:prstClr val="black"/>
                </a:solidFill>
              </a:rPr>
            </a:br>
            <a:r>
              <a:rPr lang="ru-RU" sz="1800" dirty="0">
                <a:solidFill>
                  <a:prstClr val="black"/>
                </a:solidFill>
              </a:rPr>
              <a:t>на конец года- </a:t>
            </a:r>
            <a:r>
              <a:rPr lang="ru-RU" sz="1800" dirty="0" smtClean="0">
                <a:solidFill>
                  <a:prstClr val="black"/>
                </a:solidFill>
              </a:rPr>
              <a:t>22 </a:t>
            </a:r>
            <a:r>
              <a:rPr lang="ru-RU" sz="1800" dirty="0">
                <a:solidFill>
                  <a:prstClr val="black"/>
                </a:solidFill>
              </a:rPr>
              <a:t>ребёнка</a:t>
            </a:r>
            <a:br>
              <a:rPr lang="ru-RU" sz="1800" dirty="0">
                <a:solidFill>
                  <a:prstClr val="black"/>
                </a:solidFill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7140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308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Разное………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 начало учебного года зачислено – 52 ребёнка</a:t>
            </a:r>
          </a:p>
          <a:p>
            <a:r>
              <a:rPr lang="ru-RU" dirty="0" smtClean="0"/>
              <a:t>На конец года кол-во детей составляет – 46 воспитанников</a:t>
            </a:r>
          </a:p>
          <a:p>
            <a:r>
              <a:rPr lang="ru-RU" dirty="0" smtClean="0"/>
              <a:t>В конце учебного года в старшей группе была проведена викторина «В гостях у Маши и Медведя», а в подготовительных группах Викторина «Что я знаю о школе». (Победители были награждены раскрасками и прописями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Викторина </a:t>
            </a:r>
            <a:r>
              <a:rPr lang="ru-RU" smtClean="0"/>
              <a:t>на сайте ДОУ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136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184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Отчёт по результатам диагностического обследования  детей старшего дошкольного возраста за  2018-2019 учебный год  «Скоро в школу» </vt:lpstr>
      <vt:lpstr>Цели и задачи</vt:lpstr>
      <vt:lpstr>                  Диагностический срез психических процессов Возраст: 5-6 лет на начало года -  29 детей на конец года- 24 ребёнка </vt:lpstr>
      <vt:lpstr>                                       Диагностика психических процессов детей Возраст: 6-7 лет на начало года -  23 ребёнка на конец года- 22 ребёнка </vt:lpstr>
      <vt:lpstr>Разное………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психических процессов детей 5-6 лет</dc:title>
  <dc:creator>елена</dc:creator>
  <cp:lastModifiedBy>елена</cp:lastModifiedBy>
  <cp:revision>10</cp:revision>
  <cp:lastPrinted>2018-06-07T12:37:49Z</cp:lastPrinted>
  <dcterms:created xsi:type="dcterms:W3CDTF">2018-06-07T11:00:11Z</dcterms:created>
  <dcterms:modified xsi:type="dcterms:W3CDTF">2019-05-28T11:25:30Z</dcterms:modified>
</cp:coreProperties>
</file>