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69" r:id="rId14"/>
    <p:sldId id="271" r:id="rId15"/>
    <p:sldId id="272" r:id="rId16"/>
    <p:sldId id="276" r:id="rId17"/>
    <p:sldId id="273" r:id="rId18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6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Рисунок 33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1381006" y="1561680"/>
            <a:ext cx="7415280" cy="24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Взаимодействие дистанционно  учителя - дефектолога </a:t>
            </a:r>
            <a:r>
              <a:rPr lang="ru-RU" sz="3200" b="1" strike="noStrike" dirty="0">
                <a:solidFill>
                  <a:srgbClr val="000000"/>
                </a:solidFill>
                <a:latin typeface="Arial"/>
                <a:ea typeface="DejaVu Sans"/>
              </a:rPr>
              <a:t>с родителями в условиях коррекционного </a:t>
            </a:r>
            <a:r>
              <a:rPr lang="ru-RU" sz="3200" b="1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обучения </a:t>
            </a:r>
          </a:p>
          <a:p>
            <a:pPr algn="ctr">
              <a:lnSpc>
                <a:spcPct val="100000"/>
              </a:lnSpc>
            </a:pPr>
            <a:r>
              <a:rPr lang="ru-RU" sz="3200" b="1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во время карантина</a:t>
            </a:r>
            <a:endParaRPr dirty="0"/>
          </a:p>
        </p:txBody>
      </p:sp>
      <p:sp>
        <p:nvSpPr>
          <p:cNvPr id="37" name="TextShape 2"/>
          <p:cNvSpPr txBox="1"/>
          <p:nvPr/>
        </p:nvSpPr>
        <p:spPr>
          <a:xfrm>
            <a:off x="2696671" y="4133807"/>
            <a:ext cx="5936052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dirty="0" smtClean="0">
                <a:latin typeface="Arial"/>
              </a:rPr>
              <a:t>Учитель-дефектолог:  </a:t>
            </a:r>
            <a:r>
              <a:rPr lang="ru-RU" dirty="0" err="1" smtClean="0">
                <a:latin typeface="Arial"/>
              </a:rPr>
              <a:t>Браташ</a:t>
            </a:r>
            <a:r>
              <a:rPr lang="ru-RU" dirty="0" smtClean="0">
                <a:latin typeface="Arial"/>
              </a:rPr>
              <a:t> Юлия Геннадьевна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7327">
            <a:off x="3345572" y="4460433"/>
            <a:ext cx="1611286" cy="2148381"/>
          </a:xfrm>
          <a:prstGeom prst="rect">
            <a:avLst/>
          </a:prstGeom>
        </p:spPr>
      </p:pic>
      <p:sp>
        <p:nvSpPr>
          <p:cNvPr id="69" name="CustomShape 1"/>
          <p:cNvSpPr/>
          <p:nvPr/>
        </p:nvSpPr>
        <p:spPr>
          <a:xfrm>
            <a:off x="835742" y="-648929"/>
            <a:ext cx="8956258" cy="37449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15000"/>
              </a:lnSpc>
            </a:pPr>
            <a:r>
              <a:rPr lang="ru-RU" b="1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На самоизоляции идет взаимодействие учителя – дефектолога и воспитателей с родителями. Дистанционно даются задания для детей, родители совместно с детьми выполняют задания в домашних условиях. </a:t>
            </a: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4542">
            <a:off x="6858730" y="1963840"/>
            <a:ext cx="2190135" cy="29201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4830">
            <a:off x="1321274" y="1919774"/>
            <a:ext cx="2123319" cy="28310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3731">
            <a:off x="5406302" y="4365683"/>
            <a:ext cx="1691359" cy="22551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04469" y="1559004"/>
            <a:ext cx="2122739" cy="2830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1165006" y="162423"/>
            <a:ext cx="8136000" cy="638585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Учитель- дефектолог проводит дистанционно консультации с родителями (что не получается, как выполнять задания).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[ 21 апреля 2020 г. 14:29 ] Родитель 1: Добрый день! Юлия Геннадьевна, можно нам задания на развитие речи, диалога. Чтобы он стремился предложения сам составлять</a:t>
            </a:r>
          </a:p>
          <a:p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[ 21 апреля 2020 г. 14:34 ] Юлия: Добрый день! Хорошо!</a:t>
            </a:r>
          </a:p>
          <a:p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[ 21 апреля 2020 г. 14:35 ] Родитель 1: Скажите а есть какие то игра может чтобы подготовить его у социальной адаптации, у общению с детьми, в условиях дома пока конечно 😊</a:t>
            </a:r>
          </a:p>
          <a:p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[ 22 апреля 2020 г. 11:21 ] Юлия: Здравствуйте, да, конечно, все отправлю!</a:t>
            </a:r>
          </a:p>
          <a:p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[ 22 апреля 2020 г. 19:18 ] </a:t>
            </a:r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 2: 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большое.</a:t>
            </a:r>
          </a:p>
          <a:p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[ 22 апреля 2020 г. 19:19 ] </a:t>
            </a:r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 2:</a:t>
            </a:r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Видеосообщение</a:t>
            </a:r>
            <a:endParaRPr lang="ru-RU" b="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[ 22 апреля 2020 г. 19:19 </a:t>
            </a:r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 2</a:t>
            </a:r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Начинаем читать, правда не всё даётся. Но читаем всё подряд.</a:t>
            </a:r>
          </a:p>
          <a:p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[ 22 апреля 2020 г. 19:46 ] Юлия: Какие молодцы</a:t>
            </a:r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[ 27 марта 2020 г. 9:02 ] Екатерина: Доброе утро!!!</a:t>
            </a:r>
          </a:p>
          <a:p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[ 27 марта 2020 г. 9:04 ] Екатерина: Юлия Геннадьевна, а будет ли ещё какое то домашнее задание, кроме обычного</a:t>
            </a:r>
          </a:p>
          <a:p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[ 27 марта 2020 г. 9:15 ] Юлия: Здравствуйте, сегодня ещё дополнительно дам, раз неделю будут дома</a:t>
            </a:r>
          </a:p>
          <a:p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[ 6 апреля 2020 г. 21:40 ] Екатерина: Добрый вечер</a:t>
            </a:r>
          </a:p>
          <a:p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[ 6 апреля 2020 г. 21:41 ] Екатерина: Мы все обвели, дальше самой рисовать круги, квадрат и точки</a:t>
            </a:r>
          </a:p>
          <a:p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[ 6 апреля 2020 г. 21:49 ] Юлия: Здравствуйте, завтра </a:t>
            </a:r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скину 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писать дальше.</a:t>
            </a:r>
            <a:endParaRPr lang="ru-RU" b="1" strike="noStrike" dirty="0" smtClean="0">
              <a:solidFill>
                <a:srgbClr val="111111"/>
              </a:solid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16705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504000" y="1808369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endParaRPr dirty="0"/>
          </a:p>
        </p:txBody>
      </p:sp>
      <p:sp>
        <p:nvSpPr>
          <p:cNvPr id="75" name="CustomShape 2"/>
          <p:cNvSpPr/>
          <p:nvPr/>
        </p:nvSpPr>
        <p:spPr>
          <a:xfrm>
            <a:off x="1691148" y="501445"/>
            <a:ext cx="7688826" cy="40410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78195" y="501445"/>
            <a:ext cx="7895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Родители скидывают учителю – дефектологу, какие задания уже выполнили с детьми.</a:t>
            </a: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5583">
            <a:off x="1278195" y="1147776"/>
            <a:ext cx="2005332" cy="26737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7240">
            <a:off x="6593263" y="1216240"/>
            <a:ext cx="2162648" cy="28835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b="7735"/>
          <a:stretch/>
        </p:blipFill>
        <p:spPr>
          <a:xfrm rot="20306050">
            <a:off x="1265334" y="4327495"/>
            <a:ext cx="2696069" cy="20795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2" r="20753" b="10535"/>
          <a:stretch/>
        </p:blipFill>
        <p:spPr>
          <a:xfrm rot="5400000">
            <a:off x="3350922" y="1377192"/>
            <a:ext cx="2826638" cy="24099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8245">
            <a:off x="7508448" y="4475821"/>
            <a:ext cx="1598289" cy="21310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580" y="4016536"/>
            <a:ext cx="2494249" cy="14030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62830" y="4968661"/>
            <a:ext cx="1376355" cy="2446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504000" y="1808369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endParaRPr dirty="0"/>
          </a:p>
        </p:txBody>
      </p:sp>
      <p:sp>
        <p:nvSpPr>
          <p:cNvPr id="75" name="CustomShape 2"/>
          <p:cNvSpPr/>
          <p:nvPr/>
        </p:nvSpPr>
        <p:spPr>
          <a:xfrm>
            <a:off x="1691148" y="501445"/>
            <a:ext cx="7688826" cy="40410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78195" y="501445"/>
            <a:ext cx="7895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Родители скидывают учителю – дефектологу, какие задания уже выполнили с детьми.</a:t>
            </a: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856" y="1595696"/>
            <a:ext cx="3352516" cy="25143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762" y="1066348"/>
            <a:ext cx="2082527" cy="27767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6" b="22353"/>
          <a:stretch/>
        </p:blipFill>
        <p:spPr>
          <a:xfrm>
            <a:off x="7032182" y="1173597"/>
            <a:ext cx="2198339" cy="25770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337" y="4322756"/>
            <a:ext cx="3285839" cy="246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942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504000" y="1808369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endParaRPr dirty="0"/>
          </a:p>
        </p:txBody>
      </p:sp>
      <p:sp>
        <p:nvSpPr>
          <p:cNvPr id="75" name="CustomShape 2"/>
          <p:cNvSpPr/>
          <p:nvPr/>
        </p:nvSpPr>
        <p:spPr>
          <a:xfrm>
            <a:off x="1691148" y="501445"/>
            <a:ext cx="7688826" cy="40410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78195" y="501445"/>
            <a:ext cx="78953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Воспитатели группы дистанционно организуют с детьми конкурсы поделок и рисунка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День Космонавтики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308" y="894481"/>
            <a:ext cx="1775621" cy="23674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491" y="884738"/>
            <a:ext cx="1782929" cy="23772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882" y="1407587"/>
            <a:ext cx="2212433" cy="1637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1014">
            <a:off x="2379401" y="3877726"/>
            <a:ext cx="1906509" cy="25420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8466">
            <a:off x="6929996" y="3721784"/>
            <a:ext cx="2140424" cy="2853899"/>
          </a:xfrm>
          <a:prstGeom prst="rect">
            <a:avLst/>
          </a:prstGeom>
        </p:spPr>
      </p:pic>
      <p:sp>
        <p:nvSpPr>
          <p:cNvPr id="14" name="Текст 13"/>
          <p:cNvSpPr>
            <a:spLocks noGrp="1"/>
          </p:cNvSpPr>
          <p:nvPr>
            <p:ph type="body"/>
          </p:nvPr>
        </p:nvSpPr>
        <p:spPr>
          <a:xfrm>
            <a:off x="5122606" y="3406361"/>
            <a:ext cx="1710813" cy="308826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Пасха</a:t>
            </a:r>
          </a:p>
          <a:p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816" y="3731716"/>
            <a:ext cx="2228028" cy="187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8745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504000" y="1808369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endParaRPr dirty="0"/>
          </a:p>
        </p:txBody>
      </p:sp>
      <p:sp>
        <p:nvSpPr>
          <p:cNvPr id="75" name="CustomShape 2"/>
          <p:cNvSpPr/>
          <p:nvPr/>
        </p:nvSpPr>
        <p:spPr>
          <a:xfrm>
            <a:off x="1691148" y="501445"/>
            <a:ext cx="7688826" cy="40410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78195" y="501445"/>
            <a:ext cx="78953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Родители самостоятельно подбирают задания для своих деток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/>
          </p:nvPr>
        </p:nvSpPr>
        <p:spPr>
          <a:xfrm>
            <a:off x="5122606" y="3406361"/>
            <a:ext cx="1710813" cy="308826"/>
          </a:xfrm>
        </p:spPr>
        <p:txBody>
          <a:bodyPr/>
          <a:lstStyle/>
          <a:p>
            <a:pPr marL="0" indent="0">
              <a:buNone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001" y="3644388"/>
            <a:ext cx="2337619" cy="31168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234" y="1748642"/>
            <a:ext cx="3002116" cy="22515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78195" y="1104541"/>
            <a:ext cx="50387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[ 22 апреля 2020 г. 17:30 ] Анна Кучкина: https://youtu.be/M9PUO_-SFzs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20465" y="2837236"/>
            <a:ext cx="50387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[ 22 апреля 2020 г. 17:29 ] Анна Кучкина: https://youtu.be/AWGzK3Pewo8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9816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1224000" y="1008000"/>
            <a:ext cx="8136000" cy="4213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60000"/>
              </a:lnSpc>
            </a:pPr>
            <a:r>
              <a:rPr lang="ru-RU" b="1" dirty="0">
                <a:solidFill>
                  <a:srgbClr val="111111"/>
                </a:solidFill>
              </a:rPr>
              <a:t>В </a:t>
            </a:r>
            <a:r>
              <a:rPr lang="ru-RU" b="1" dirty="0">
                <a:solidFill>
                  <a:srgbClr val="111111"/>
                </a:solidFill>
              </a:rPr>
              <a:t>результате этой деятельности отмечается активизация родительского потенциала, повышение педагогической компетентности родителей, их заинтересованности в совместной работе по преодолению нарушений в развитии дошкольников и улучшение детско-родительских отношений, что подтверждают наблюдения, беседы с родителями, опросы, анкетирование. </a:t>
            </a:r>
            <a:r>
              <a:rPr lang="ru-RU" b="1" dirty="0">
                <a:solidFill>
                  <a:srgbClr val="111111"/>
                </a:solidFill>
              </a:rPr>
              <a:t>Эффективность такого плодотворного сотрудничества </a:t>
            </a:r>
            <a:r>
              <a:rPr lang="ru-RU" b="1" dirty="0" smtClean="0">
                <a:solidFill>
                  <a:srgbClr val="111111"/>
                </a:solidFill>
              </a:rPr>
              <a:t>повлияет </a:t>
            </a:r>
            <a:r>
              <a:rPr lang="ru-RU" b="1" dirty="0">
                <a:solidFill>
                  <a:srgbClr val="111111"/>
                </a:solidFill>
              </a:rPr>
              <a:t>на качество коррекционной работы с </a:t>
            </a:r>
            <a:r>
              <a:rPr lang="ru-RU" b="1" dirty="0">
                <a:solidFill>
                  <a:srgbClr val="111111"/>
                </a:solidFill>
              </a:rPr>
              <a:t>дошкольниками.</a:t>
            </a:r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65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504000" y="1808369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99419" y="-88221"/>
            <a:ext cx="752167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0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6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Спасибо за внимание!</a:t>
            </a:r>
          </a:p>
          <a:p>
            <a:pPr algn="ctr"/>
            <a:endParaRPr lang="ru-RU" sz="6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6000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6000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/>
          </p:nvPr>
        </p:nvSpPr>
        <p:spPr>
          <a:xfrm>
            <a:off x="5122606" y="3406361"/>
            <a:ext cx="1710813" cy="308826"/>
          </a:xfrm>
        </p:spPr>
        <p:txBody>
          <a:bodyPr/>
          <a:lstStyle/>
          <a:p>
            <a:pPr marL="0" indent="0">
              <a:buNone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022" y="2727934"/>
            <a:ext cx="4149903" cy="311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409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1152000" y="451440"/>
            <a:ext cx="8207280" cy="399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indent="354013"/>
            <a:r>
              <a:rPr lang="ru-RU" sz="2000" b="1" strike="noStrike" dirty="0">
                <a:solidFill>
                  <a:srgbClr val="111111"/>
                </a:solidFill>
                <a:latin typeface="Arial"/>
                <a:ea typeface="Microsoft YaHei"/>
              </a:rPr>
              <a:t>В законе </a:t>
            </a:r>
            <a:r>
              <a:rPr lang="ru-RU" sz="2000" b="1" i="1" strike="noStrike" dirty="0">
                <a:solidFill>
                  <a:srgbClr val="111111"/>
                </a:solidFill>
                <a:latin typeface="Arial"/>
                <a:ea typeface="Microsoft YaHei"/>
              </a:rPr>
              <a:t>«Об образовании»</a:t>
            </a:r>
            <a:r>
              <a:rPr lang="ru-RU" sz="2000" b="1" strike="noStrike" dirty="0">
                <a:solidFill>
                  <a:srgbClr val="111111"/>
                </a:solidFill>
                <a:latin typeface="Arial"/>
                <a:ea typeface="Microsoft YaHei"/>
              </a:rPr>
              <a:t> РФ </a:t>
            </a:r>
            <a:r>
              <a:rPr lang="ru-RU" sz="2000" b="1" u="sng" strike="noStrike" dirty="0">
                <a:solidFill>
                  <a:srgbClr val="111111"/>
                </a:solidFill>
                <a:latin typeface="Arial"/>
                <a:ea typeface="Microsoft YaHei"/>
              </a:rPr>
              <a:t>сказано</a:t>
            </a:r>
            <a:r>
              <a:rPr lang="ru-RU" sz="2000" b="1" strike="noStrike" dirty="0">
                <a:solidFill>
                  <a:srgbClr val="111111"/>
                </a:solidFill>
                <a:latin typeface="Arial"/>
                <a:ea typeface="Microsoft YaHei"/>
              </a:rPr>
              <a:t>: «Родители являются первыми педагогами. Они обязаны заложить основы физического, нравственного и интеллектуального развития личности ребенка в раннем детском возрасте</a:t>
            </a:r>
            <a:r>
              <a:rPr lang="ru-RU" sz="2000" b="1" strike="noStrike" dirty="0" smtClean="0">
                <a:solidFill>
                  <a:srgbClr val="111111"/>
                </a:solidFill>
                <a:latin typeface="Arial"/>
                <a:ea typeface="Microsoft YaHei"/>
              </a:rPr>
              <a:t>».</a:t>
            </a:r>
            <a:endParaRPr lang="ru-RU" dirty="0"/>
          </a:p>
          <a:p>
            <a:pPr indent="354013"/>
            <a:r>
              <a:rPr lang="ru-RU" sz="2000" b="1" strike="noStrike" dirty="0" smtClean="0">
                <a:solidFill>
                  <a:srgbClr val="111111"/>
                </a:solidFill>
                <a:latin typeface="Arial"/>
                <a:ea typeface="Microsoft YaHei"/>
              </a:rPr>
              <a:t>Современный </a:t>
            </a:r>
            <a:r>
              <a:rPr lang="ru-RU" sz="2000" b="1" strike="noStrike" dirty="0">
                <a:solidFill>
                  <a:srgbClr val="111111"/>
                </a:solidFill>
                <a:latin typeface="Arial"/>
                <a:ea typeface="Microsoft YaHei"/>
              </a:rPr>
              <a:t>подход к семье, воспитывающей ребенка с отклонениями в развитии, рассматривает семью как реабилитационную структуру, обладающую потенциальными возможностями для создания максимально благоприятных условий для развития и воспитания ребенка.</a:t>
            </a:r>
            <a:endParaRPr dirty="0"/>
          </a:p>
        </p:txBody>
      </p:sp>
      <p:pic>
        <p:nvPicPr>
          <p:cNvPr id="39" name="Рисунок 38"/>
          <p:cNvPicPr/>
          <p:nvPr/>
        </p:nvPicPr>
        <p:blipFill>
          <a:blip r:embed="rId3"/>
          <a:stretch/>
        </p:blipFill>
        <p:spPr>
          <a:xfrm>
            <a:off x="5025445" y="3882232"/>
            <a:ext cx="3743280" cy="280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1229032" y="311198"/>
            <a:ext cx="8405911" cy="64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indent="354013">
              <a:lnSpc>
                <a:spcPct val="160000"/>
              </a:lnSpc>
            </a:pPr>
            <a:r>
              <a:rPr lang="ru-RU" sz="2000" b="1" strike="noStrike" dirty="0">
                <a:solidFill>
                  <a:srgbClr val="111111"/>
                </a:solidFill>
                <a:latin typeface="Arial"/>
                <a:ea typeface="DejaVu Sans"/>
              </a:rPr>
              <a:t>В настоящее время наблюдается тенденция к увеличению количества детей с особыми образовательными потребностями, а родители из-за экономического неблагополучия и социальной нестабильности все меньше уделяют внимания развитию и воспитанию своих детей, переложив всю ответственность на детский сад.</a:t>
            </a:r>
            <a:endParaRPr dirty="0"/>
          </a:p>
          <a:p>
            <a:pPr indent="354013">
              <a:lnSpc>
                <a:spcPct val="160000"/>
              </a:lnSpc>
            </a:pPr>
            <a:r>
              <a:rPr lang="ru-RU" sz="2000" b="1" strike="noStrike" dirty="0">
                <a:solidFill>
                  <a:srgbClr val="111111"/>
                </a:solidFill>
                <a:latin typeface="Arial"/>
                <a:ea typeface="DejaVu Sans"/>
              </a:rPr>
              <a:t>Работа с детьми, имеющими проблемы в развитии, должна включать коррекционно-воспитательное воздействие со стороны ДОУ и родителей, многие из которых не способны грамотно, осознанно и основательно выполнять возложенные на них функции и нести ответственность за свои действия. процессе преодоления дефекта ребенка.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3024000" y="720000"/>
            <a:ext cx="4103280" cy="60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b="1" u="sng" strike="noStrike" dirty="0">
                <a:solidFill>
                  <a:srgbClr val="FF0000"/>
                </a:solidFill>
                <a:latin typeface="Arial"/>
                <a:ea typeface="DejaVu Sans"/>
              </a:rPr>
              <a:t>Трудности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42" name="CustomShape 2"/>
          <p:cNvSpPr/>
          <p:nvPr/>
        </p:nvSpPr>
        <p:spPr>
          <a:xfrm>
            <a:off x="911160" y="2518200"/>
            <a:ext cx="3408480" cy="1525320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63000" rIns="108000" bIns="63000"/>
          <a:lstStyle/>
          <a:p>
            <a:pPr algn="ctr">
              <a:lnSpc>
                <a:spcPct val="100000"/>
              </a:lnSpc>
            </a:pPr>
            <a:r>
              <a:rPr lang="ru-RU" sz="1600" b="1" strike="noStrike" dirty="0">
                <a:solidFill>
                  <a:srgbClr val="111111"/>
                </a:solidFill>
                <a:latin typeface="Arial"/>
                <a:ea typeface="Microsoft YaHei"/>
              </a:rPr>
              <a:t>непонимание психофизических особенностей развития ребенка с нарушением </a:t>
            </a:r>
            <a:r>
              <a:rPr lang="ru-RU" sz="1600" b="1" strike="noStrike" dirty="0" smtClean="0">
                <a:solidFill>
                  <a:srgbClr val="111111"/>
                </a:solidFill>
                <a:latin typeface="Arial"/>
                <a:ea typeface="Microsoft YaHei"/>
              </a:rPr>
              <a:t>интеллекта со </a:t>
            </a:r>
            <a:r>
              <a:rPr lang="ru-RU" sz="1600" b="1" strike="noStrike" dirty="0">
                <a:solidFill>
                  <a:srgbClr val="111111"/>
                </a:solidFill>
                <a:latin typeface="Arial"/>
                <a:ea typeface="Microsoft YaHei"/>
              </a:rPr>
              <a:t>стороны родителей</a:t>
            </a:r>
            <a:endParaRPr dirty="0"/>
          </a:p>
        </p:txBody>
      </p:sp>
      <p:sp>
        <p:nvSpPr>
          <p:cNvPr id="43" name="CustomShape 3"/>
          <p:cNvSpPr/>
          <p:nvPr/>
        </p:nvSpPr>
        <p:spPr>
          <a:xfrm>
            <a:off x="5904000" y="2556000"/>
            <a:ext cx="3311280" cy="1547280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63000" rIns="108000" bIns="63000"/>
          <a:lstStyle/>
          <a:p>
            <a:pPr algn="ctr">
              <a:lnSpc>
                <a:spcPct val="100000"/>
              </a:lnSpc>
            </a:pPr>
            <a:r>
              <a:rPr lang="ru-RU" sz="1600" b="1" strike="noStrike">
                <a:solidFill>
                  <a:srgbClr val="111111"/>
                </a:solidFill>
                <a:latin typeface="Arial;Helvetica"/>
                <a:ea typeface="Microsoft YaHei"/>
              </a:rPr>
              <a:t>неумение организовать соответствующее его уровню развития общение и эффективное познавательное взаимодействие</a:t>
            </a:r>
            <a:endParaRPr/>
          </a:p>
        </p:txBody>
      </p:sp>
      <p:sp>
        <p:nvSpPr>
          <p:cNvPr id="44" name="CustomShape 4"/>
          <p:cNvSpPr/>
          <p:nvPr/>
        </p:nvSpPr>
        <p:spPr>
          <a:xfrm>
            <a:off x="3826800" y="4320000"/>
            <a:ext cx="2724840" cy="1758600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63000" rIns="108000" bIns="63000"/>
          <a:lstStyle/>
          <a:p>
            <a:pPr algn="ctr">
              <a:lnSpc>
                <a:spcPct val="100000"/>
              </a:lnSpc>
            </a:pPr>
            <a:r>
              <a:rPr lang="ru-RU" sz="1600" b="1" strike="noStrike">
                <a:solidFill>
                  <a:srgbClr val="111111"/>
                </a:solidFill>
                <a:latin typeface="Arial;Helvetica"/>
                <a:ea typeface="Microsoft YaHei"/>
              </a:rPr>
              <a:t>отсутствие у родителей интереса к содержанию коррекционно-воспитательной работы</a:t>
            </a:r>
            <a:endParaRPr/>
          </a:p>
        </p:txBody>
      </p:sp>
      <p:sp>
        <p:nvSpPr>
          <p:cNvPr id="45" name="Line 5"/>
          <p:cNvSpPr/>
          <p:nvPr/>
        </p:nvSpPr>
        <p:spPr>
          <a:xfrm flipH="1">
            <a:off x="2952000" y="1322280"/>
            <a:ext cx="1008000" cy="90972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</p:sp>
      <p:sp>
        <p:nvSpPr>
          <p:cNvPr id="46" name="Line 6"/>
          <p:cNvSpPr/>
          <p:nvPr/>
        </p:nvSpPr>
        <p:spPr>
          <a:xfrm>
            <a:off x="6120000" y="1322280"/>
            <a:ext cx="1152000" cy="98172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</p:sp>
      <p:sp>
        <p:nvSpPr>
          <p:cNvPr id="47" name="Line 7"/>
          <p:cNvSpPr/>
          <p:nvPr/>
        </p:nvSpPr>
        <p:spPr>
          <a:xfrm>
            <a:off x="5040000" y="1440000"/>
            <a:ext cx="0" cy="2304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864000" y="730440"/>
            <a:ext cx="8351280" cy="279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60000"/>
              </a:lnSpc>
            </a:pPr>
            <a:r>
              <a:rPr lang="ru-RU" sz="2600" b="1" u="sng" strike="noStrike" dirty="0">
                <a:solidFill>
                  <a:srgbClr val="FF0000"/>
                </a:solidFill>
                <a:latin typeface="Arial"/>
                <a:ea typeface="Microsoft YaHei"/>
              </a:rPr>
              <a:t>Проблема</a:t>
            </a:r>
            <a:r>
              <a:rPr lang="ru-RU" sz="2600" b="1" strike="noStrike" dirty="0">
                <a:solidFill>
                  <a:srgbClr val="111111"/>
                </a:solidFill>
                <a:latin typeface="Arial"/>
                <a:ea typeface="Microsoft YaHei"/>
              </a:rPr>
              <a:t> – недостаточная психолого-педагогическая осведомленность родителей и отсутствие тесного сотрудничества и единых требований ДОУ и семьи в вопросах воспитания и обучения детей с нарушением </a:t>
            </a:r>
            <a:r>
              <a:rPr lang="ru-RU" sz="2600" b="1" strike="noStrike" dirty="0" smtClean="0">
                <a:solidFill>
                  <a:srgbClr val="111111"/>
                </a:solidFill>
                <a:latin typeface="Arial"/>
                <a:ea typeface="Microsoft YaHei"/>
              </a:rPr>
              <a:t>интеллекта.</a:t>
            </a:r>
            <a:endParaRPr dirty="0"/>
          </a:p>
        </p:txBody>
      </p:sp>
      <p:pic>
        <p:nvPicPr>
          <p:cNvPr id="49" name="Рисунок 48"/>
          <p:cNvPicPr/>
          <p:nvPr/>
        </p:nvPicPr>
        <p:blipFill>
          <a:blip r:embed="rId3"/>
          <a:stretch/>
        </p:blipFill>
        <p:spPr>
          <a:xfrm>
            <a:off x="5303160" y="4403520"/>
            <a:ext cx="3984120" cy="2651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576360" y="79200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60000"/>
              </a:lnSpc>
            </a:pPr>
            <a:r>
              <a:rPr lang="ru-RU" sz="3600" b="1" u="sng" strike="noStrike" dirty="0">
                <a:solidFill>
                  <a:srgbClr val="FF0000"/>
                </a:solidFill>
                <a:latin typeface="Arial"/>
                <a:ea typeface="DejaVu Sans"/>
              </a:rPr>
              <a:t>Задачи взаимодействия:</a:t>
            </a:r>
            <a:endParaRPr dirty="0">
              <a:solidFill>
                <a:srgbClr val="FF0000"/>
              </a:solidFill>
            </a:endParaRPr>
          </a:p>
          <a:p>
            <a:pPr algn="ctr">
              <a:lnSpc>
                <a:spcPct val="160000"/>
              </a:lnSpc>
              <a:buSzPct val="45000"/>
              <a:buFont typeface="StarSymbol"/>
              <a:buChar char="l"/>
            </a:pPr>
            <a:r>
              <a:rPr lang="ru-RU" sz="2600" b="1" strike="noStrike" dirty="0">
                <a:solidFill>
                  <a:srgbClr val="111111"/>
                </a:solidFill>
                <a:latin typeface="Arial"/>
                <a:ea typeface="DejaVu Sans"/>
              </a:rPr>
              <a:t>Расширение психолого-педагогической осведомленности родителей.</a:t>
            </a:r>
            <a:endParaRPr dirty="0"/>
          </a:p>
          <a:p>
            <a:pPr algn="ctr">
              <a:lnSpc>
                <a:spcPct val="160000"/>
              </a:lnSpc>
              <a:buSzPct val="45000"/>
              <a:buFont typeface="StarSymbol"/>
              <a:buChar char="l"/>
            </a:pPr>
            <a:r>
              <a:rPr lang="ru-RU" sz="2600" b="1" strike="noStrike" dirty="0">
                <a:solidFill>
                  <a:srgbClr val="111111"/>
                </a:solidFill>
                <a:latin typeface="Arial"/>
                <a:ea typeface="DejaVu Sans"/>
              </a:rPr>
              <a:t>Информирование о содержании коррекционно-развивающей работы.</a:t>
            </a:r>
            <a:endParaRPr dirty="0"/>
          </a:p>
          <a:p>
            <a:pPr algn="ctr">
              <a:lnSpc>
                <a:spcPct val="160000"/>
              </a:lnSpc>
              <a:buSzPct val="45000"/>
              <a:buFont typeface="StarSymbol"/>
              <a:buChar char="l"/>
            </a:pPr>
            <a:r>
              <a:rPr lang="ru-RU" sz="2600" b="1" strike="noStrike" dirty="0">
                <a:solidFill>
                  <a:srgbClr val="111111"/>
                </a:solidFill>
                <a:latin typeface="Arial"/>
                <a:ea typeface="DejaVu Sans"/>
              </a:rPr>
              <a:t>Формирование адекватной воспитательной </a:t>
            </a:r>
            <a:endParaRPr lang="ru-RU" sz="2600" b="1" strike="noStrike" dirty="0" smtClean="0">
              <a:solidFill>
                <a:srgbClr val="111111"/>
              </a:solidFill>
              <a:latin typeface="Arial"/>
              <a:ea typeface="DejaVu Sans"/>
            </a:endParaRPr>
          </a:p>
          <a:p>
            <a:pPr algn="ctr">
              <a:lnSpc>
                <a:spcPct val="160000"/>
              </a:lnSpc>
              <a:buSzPct val="45000"/>
              <a:buFont typeface="StarSymbol"/>
              <a:buChar char="l"/>
            </a:pPr>
            <a:r>
              <a:rPr lang="ru-RU" sz="2600" b="1" strike="noStrike" dirty="0" smtClean="0">
                <a:solidFill>
                  <a:srgbClr val="111111"/>
                </a:solidFill>
                <a:latin typeface="Arial"/>
                <a:ea typeface="DejaVu Sans"/>
              </a:rPr>
              <a:t>позиции </a:t>
            </a:r>
            <a:r>
              <a:rPr lang="ru-RU" sz="2600" b="1" strike="noStrike" dirty="0">
                <a:solidFill>
                  <a:srgbClr val="111111"/>
                </a:solidFill>
                <a:latin typeface="Arial"/>
                <a:ea typeface="DejaVu Sans"/>
              </a:rPr>
              <a:t>в отношении к ребенку.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2723535" y="98013"/>
            <a:ext cx="7357089" cy="691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ru-RU" b="1" strike="noStrike" dirty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ru-RU" sz="2000" b="1" u="sng" strike="noStrike" dirty="0">
                <a:solidFill>
                  <a:srgbClr val="FF0000"/>
                </a:solidFill>
                <a:latin typeface="Arial"/>
                <a:ea typeface="DejaVu Sans"/>
              </a:rPr>
              <a:t>План-программа</a:t>
            </a:r>
            <a:r>
              <a:rPr lang="ru-RU" b="1" strike="noStrike" dirty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ru-RU" b="1" strike="noStrike" dirty="0">
                <a:solidFill>
                  <a:srgbClr val="000000"/>
                </a:solidFill>
                <a:latin typeface="Arial"/>
                <a:ea typeface="DejaVu Sans"/>
              </a:rPr>
              <a:t>взаимодействия педагогов группы и родителей.</a:t>
            </a:r>
            <a:endParaRPr dirty="0"/>
          </a:p>
          <a:p>
            <a:pPr>
              <a:lnSpc>
                <a:spcPct val="150000"/>
              </a:lnSpc>
            </a:pPr>
            <a:r>
              <a:rPr lang="ru-RU" b="1" u="sng" strike="noStrike" dirty="0">
                <a:solidFill>
                  <a:srgbClr val="111111"/>
                </a:solidFill>
                <a:latin typeface="Arial"/>
                <a:ea typeface="DejaVu Sans"/>
              </a:rPr>
              <a:t>Цель программы</a:t>
            </a:r>
            <a:r>
              <a:rPr lang="ru-RU" b="1" strike="noStrike" dirty="0">
                <a:solidFill>
                  <a:srgbClr val="111111"/>
                </a:solidFill>
                <a:latin typeface="Arial"/>
                <a:ea typeface="DejaVu Sans"/>
              </a:rPr>
              <a:t>: Объединить усилия ДОУ и семьи в вопросах </a:t>
            </a:r>
            <a:r>
              <a:rPr lang="ru-RU" b="1" strike="noStrike" dirty="0" err="1">
                <a:solidFill>
                  <a:srgbClr val="111111"/>
                </a:solidFill>
                <a:latin typeface="Arial"/>
                <a:ea typeface="DejaVu Sans"/>
              </a:rPr>
              <a:t>психоречевого</a:t>
            </a:r>
            <a:r>
              <a:rPr lang="ru-RU" b="1" strike="noStrike" dirty="0">
                <a:solidFill>
                  <a:srgbClr val="111111"/>
                </a:solidFill>
                <a:latin typeface="Arial"/>
                <a:ea typeface="DejaVu Sans"/>
              </a:rPr>
              <a:t> развития и воспитания детей с ОВЗ.</a:t>
            </a:r>
            <a:endParaRPr dirty="0"/>
          </a:p>
          <a:p>
            <a:pPr>
              <a:lnSpc>
                <a:spcPct val="150000"/>
              </a:lnSpc>
            </a:pPr>
            <a:r>
              <a:rPr lang="ru-RU" b="1" u="sng" strike="noStrike" dirty="0">
                <a:solidFill>
                  <a:srgbClr val="111111"/>
                </a:solidFill>
                <a:latin typeface="Arial"/>
                <a:ea typeface="DejaVu Sans"/>
              </a:rPr>
              <a:t>Задачи</a:t>
            </a:r>
            <a:r>
              <a:rPr lang="ru-RU" b="1" strike="noStrike" dirty="0">
                <a:solidFill>
                  <a:srgbClr val="111111"/>
                </a:solidFill>
                <a:latin typeface="Arial"/>
                <a:ea typeface="DejaVu Sans"/>
              </a:rPr>
              <a:t>:</a:t>
            </a:r>
            <a:endParaRPr dirty="0"/>
          </a:p>
          <a:p>
            <a:pPr>
              <a:lnSpc>
                <a:spcPct val="150000"/>
              </a:lnSpc>
            </a:pPr>
            <a:r>
              <a:rPr lang="ru-RU" b="1" strike="noStrike" dirty="0">
                <a:solidFill>
                  <a:srgbClr val="111111"/>
                </a:solidFill>
                <a:latin typeface="Arial"/>
                <a:ea typeface="DejaVu Sans"/>
              </a:rPr>
              <a:t>1. Обеспечить интенсивность освоения родителями комплекса специальных знаний и </a:t>
            </a:r>
            <a:r>
              <a:rPr lang="ru-RU" b="1" strike="noStrike" dirty="0" smtClean="0">
                <a:solidFill>
                  <a:srgbClr val="111111"/>
                </a:solidFill>
                <a:latin typeface="Arial"/>
                <a:ea typeface="DejaVu Sans"/>
              </a:rPr>
              <a:t>умений, способствующих</a:t>
            </a:r>
            <a:r>
              <a:rPr lang="ru-RU" b="1" strike="noStrike" dirty="0">
                <a:solidFill>
                  <a:srgbClr val="111111"/>
                </a:solidFill>
                <a:latin typeface="Arial"/>
                <a:ea typeface="DejaVu Sans"/>
              </a:rPr>
              <a:t> коррекции </a:t>
            </a:r>
            <a:r>
              <a:rPr lang="ru-RU" b="1" strike="noStrike" dirty="0" err="1">
                <a:solidFill>
                  <a:srgbClr val="111111"/>
                </a:solidFill>
                <a:latin typeface="Arial"/>
                <a:ea typeface="DejaVu Sans"/>
              </a:rPr>
              <a:t>психоречевого</a:t>
            </a:r>
            <a:r>
              <a:rPr lang="ru-RU" b="1" strike="noStrike" dirty="0">
                <a:solidFill>
                  <a:srgbClr val="111111"/>
                </a:solidFill>
                <a:latin typeface="Arial"/>
                <a:ea typeface="DejaVu Sans"/>
              </a:rPr>
              <a:t> развития детей.</a:t>
            </a:r>
            <a:endParaRPr dirty="0"/>
          </a:p>
          <a:p>
            <a:pPr>
              <a:lnSpc>
                <a:spcPct val="150000"/>
              </a:lnSpc>
            </a:pPr>
            <a:r>
              <a:rPr lang="ru-RU" b="1" strike="noStrike" dirty="0">
                <a:solidFill>
                  <a:srgbClr val="111111"/>
                </a:solidFill>
                <a:latin typeface="Arial"/>
                <a:ea typeface="DejaVu Sans"/>
              </a:rPr>
              <a:t>2. Выработать у родителей позицию активных участников коррекционно-образовательного процесса.</a:t>
            </a:r>
            <a:endParaRPr dirty="0"/>
          </a:p>
          <a:p>
            <a:pPr>
              <a:lnSpc>
                <a:spcPct val="150000"/>
              </a:lnSpc>
            </a:pPr>
            <a:r>
              <a:rPr lang="ru-RU" b="1" strike="noStrike" dirty="0">
                <a:solidFill>
                  <a:srgbClr val="111111"/>
                </a:solidFill>
                <a:latin typeface="Arial"/>
                <a:ea typeface="DejaVu Sans"/>
              </a:rPr>
              <a:t>3. Научить родителей адекватно оценивать и развивать своего ребенка.</a:t>
            </a:r>
            <a:endParaRPr dirty="0"/>
          </a:p>
          <a:p>
            <a:pPr>
              <a:lnSpc>
                <a:spcPct val="150000"/>
              </a:lnSpc>
            </a:pPr>
            <a:r>
              <a:rPr lang="ru-RU" b="1" strike="noStrike" dirty="0">
                <a:solidFill>
                  <a:srgbClr val="111111"/>
                </a:solidFill>
                <a:latin typeface="Arial"/>
                <a:ea typeface="DejaVu Sans"/>
              </a:rPr>
              <a:t>4. Развивать партнерские отношения педагогов и родителей.</a:t>
            </a:r>
            <a:endParaRPr dirty="0"/>
          </a:p>
          <a:p>
            <a:pPr>
              <a:lnSpc>
                <a:spcPct val="150000"/>
              </a:lnSpc>
            </a:pPr>
            <a:r>
              <a:rPr lang="ru-RU" b="1" strike="noStrike" dirty="0">
                <a:solidFill>
                  <a:srgbClr val="111111"/>
                </a:solidFill>
                <a:latin typeface="Arial"/>
                <a:ea typeface="DejaVu Sans"/>
              </a:rPr>
              <a:t>5. Научить родителей объективно анализировать результаты коррекционно-образовательного процесса.</a:t>
            </a:r>
            <a:endParaRPr dirty="0"/>
          </a:p>
        </p:txBody>
      </p:sp>
      <p:pic>
        <p:nvPicPr>
          <p:cNvPr id="52" name="Рисунок 51"/>
          <p:cNvPicPr/>
          <p:nvPr/>
        </p:nvPicPr>
        <p:blipFill>
          <a:blip r:embed="rId3"/>
          <a:stretch/>
        </p:blipFill>
        <p:spPr>
          <a:xfrm>
            <a:off x="792620" y="1532904"/>
            <a:ext cx="1852257" cy="168224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>
            <a:off x="4104000" y="2880000"/>
            <a:ext cx="2663280" cy="1727280"/>
          </a:xfrm>
          <a:prstGeom prst="flowChartTerminator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2"/>
          <p:cNvSpPr/>
          <p:nvPr/>
        </p:nvSpPr>
        <p:spPr>
          <a:xfrm>
            <a:off x="4396680" y="3093840"/>
            <a:ext cx="2159280" cy="136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b="1" strike="noStrike" dirty="0">
                <a:solidFill>
                  <a:srgbClr val="000000"/>
                </a:solidFill>
                <a:latin typeface="Arial"/>
                <a:ea typeface="DejaVu Sans"/>
              </a:rPr>
              <a:t>Формы взаимодействия дефектолога и родителей</a:t>
            </a:r>
            <a:endParaRPr dirty="0"/>
          </a:p>
        </p:txBody>
      </p:sp>
      <p:sp>
        <p:nvSpPr>
          <p:cNvPr id="55" name="CustomShape 3"/>
          <p:cNvSpPr/>
          <p:nvPr/>
        </p:nvSpPr>
        <p:spPr>
          <a:xfrm>
            <a:off x="4464000" y="1584000"/>
            <a:ext cx="1799280" cy="592200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63000" rIns="108000" bIns="63000"/>
          <a:lstStyle/>
          <a:p>
            <a:pPr algn="ctr">
              <a:lnSpc>
                <a:spcPct val="100000"/>
              </a:lnSpc>
            </a:pPr>
            <a:r>
              <a:rPr lang="ru-RU" sz="1600" b="1" strike="noStrike">
                <a:solidFill>
                  <a:srgbClr val="111111"/>
                </a:solidFill>
                <a:latin typeface="Arial"/>
                <a:ea typeface="Microsoft YaHei"/>
              </a:rPr>
              <a:t>педагогическая гостиная</a:t>
            </a:r>
            <a:endParaRPr/>
          </a:p>
        </p:txBody>
      </p:sp>
      <p:sp>
        <p:nvSpPr>
          <p:cNvPr id="56" name="CustomShape 4"/>
          <p:cNvSpPr/>
          <p:nvPr/>
        </p:nvSpPr>
        <p:spPr>
          <a:xfrm>
            <a:off x="6912000" y="1584000"/>
            <a:ext cx="1943280" cy="825480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63000" rIns="108000" bIns="63000"/>
          <a:lstStyle/>
          <a:p>
            <a:pPr algn="ctr">
              <a:lnSpc>
                <a:spcPct val="100000"/>
              </a:lnSpc>
            </a:pPr>
            <a:r>
              <a:rPr lang="ru-RU" sz="1600" b="1" strike="noStrike">
                <a:solidFill>
                  <a:srgbClr val="111111"/>
                </a:solidFill>
                <a:latin typeface="Arial;Helvetica"/>
                <a:ea typeface="Microsoft YaHei"/>
              </a:rPr>
              <a:t>познавательно-игровая викторина</a:t>
            </a:r>
            <a:endParaRPr/>
          </a:p>
        </p:txBody>
      </p:sp>
      <p:sp>
        <p:nvSpPr>
          <p:cNvPr id="57" name="CustomShape 5"/>
          <p:cNvSpPr/>
          <p:nvPr/>
        </p:nvSpPr>
        <p:spPr>
          <a:xfrm>
            <a:off x="1440000" y="1584000"/>
            <a:ext cx="2231280" cy="784440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63000" rIns="108000" bIns="63000"/>
          <a:lstStyle/>
          <a:p>
            <a:pPr algn="ctr">
              <a:lnSpc>
                <a:spcPct val="100000"/>
              </a:lnSpc>
            </a:pPr>
            <a:r>
              <a:rPr lang="ru-RU" sz="1500" b="1" strike="noStrike" dirty="0">
                <a:solidFill>
                  <a:srgbClr val="111111"/>
                </a:solidFill>
                <a:latin typeface="Arial"/>
                <a:ea typeface="Microsoft YaHei"/>
              </a:rPr>
              <a:t>игровой практикум, тренинг, совместные занятия</a:t>
            </a:r>
            <a:endParaRPr dirty="0"/>
          </a:p>
        </p:txBody>
      </p:sp>
      <p:sp>
        <p:nvSpPr>
          <p:cNvPr id="58" name="CustomShape 6"/>
          <p:cNvSpPr/>
          <p:nvPr/>
        </p:nvSpPr>
        <p:spPr>
          <a:xfrm>
            <a:off x="6768000" y="5328000"/>
            <a:ext cx="2231280" cy="863280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63000" rIns="108000" bIns="63000"/>
          <a:lstStyle/>
          <a:p>
            <a:pPr algn="ctr">
              <a:lnSpc>
                <a:spcPct val="100000"/>
              </a:lnSpc>
            </a:pPr>
            <a:r>
              <a:rPr lang="ru-RU" sz="1600" b="1" strike="noStrike">
                <a:solidFill>
                  <a:srgbClr val="111111"/>
                </a:solidFill>
                <a:latin typeface="Arial"/>
                <a:ea typeface="Microsoft YaHei"/>
              </a:rPr>
              <a:t>групповые и индивидуальные консультации</a:t>
            </a:r>
            <a:endParaRPr/>
          </a:p>
        </p:txBody>
      </p:sp>
      <p:sp>
        <p:nvSpPr>
          <p:cNvPr id="59" name="CustomShape 7"/>
          <p:cNvSpPr/>
          <p:nvPr/>
        </p:nvSpPr>
        <p:spPr>
          <a:xfrm>
            <a:off x="4320000" y="5527080"/>
            <a:ext cx="2087280" cy="592200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63000" rIns="108000" bIns="63000"/>
          <a:lstStyle/>
          <a:p>
            <a:pPr algn="ctr">
              <a:lnSpc>
                <a:spcPct val="100000"/>
              </a:lnSpc>
            </a:pPr>
            <a:r>
              <a:rPr lang="ru-RU" sz="1600" b="1" strike="noStrike">
                <a:solidFill>
                  <a:srgbClr val="111111"/>
                </a:solidFill>
                <a:latin typeface="Arial"/>
                <a:ea typeface="Microsoft YaHei"/>
              </a:rPr>
              <a:t>памятки для родителей</a:t>
            </a:r>
            <a:endParaRPr/>
          </a:p>
        </p:txBody>
      </p:sp>
      <p:sp>
        <p:nvSpPr>
          <p:cNvPr id="60" name="CustomShape 8"/>
          <p:cNvSpPr/>
          <p:nvPr/>
        </p:nvSpPr>
        <p:spPr>
          <a:xfrm>
            <a:off x="1872000" y="5441040"/>
            <a:ext cx="1943280" cy="822240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63000" rIns="108000" bIns="63000"/>
          <a:lstStyle/>
          <a:p>
            <a:pPr algn="ctr">
              <a:lnSpc>
                <a:spcPct val="100000"/>
              </a:lnSpc>
            </a:pPr>
            <a:r>
              <a:rPr lang="ru-RU" sz="1600" b="1" strike="noStrike">
                <a:solidFill>
                  <a:srgbClr val="111111"/>
                </a:solidFill>
                <a:latin typeface="Arial"/>
                <a:ea typeface="Microsoft YaHei"/>
              </a:rPr>
              <a:t>папка-передвижка </a:t>
            </a:r>
            <a:r>
              <a:rPr lang="ru-RU" sz="1600" b="1" i="1" strike="noStrike">
                <a:solidFill>
                  <a:srgbClr val="111111"/>
                </a:solidFill>
                <a:latin typeface="Arial"/>
                <a:ea typeface="Microsoft YaHei"/>
              </a:rPr>
              <a:t>«В копилку семьи»</a:t>
            </a:r>
            <a:endParaRPr/>
          </a:p>
        </p:txBody>
      </p:sp>
      <p:sp>
        <p:nvSpPr>
          <p:cNvPr id="61" name="Line 9"/>
          <p:cNvSpPr/>
          <p:nvPr/>
        </p:nvSpPr>
        <p:spPr>
          <a:xfrm flipH="1" flipV="1">
            <a:off x="2952000" y="2592000"/>
            <a:ext cx="1080000" cy="720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</p:sp>
      <p:sp>
        <p:nvSpPr>
          <p:cNvPr id="62" name="Line 10"/>
          <p:cNvSpPr/>
          <p:nvPr/>
        </p:nvSpPr>
        <p:spPr>
          <a:xfrm flipV="1">
            <a:off x="5472000" y="2232000"/>
            <a:ext cx="0" cy="504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</p:sp>
      <p:sp>
        <p:nvSpPr>
          <p:cNvPr id="63" name="Line 11"/>
          <p:cNvSpPr/>
          <p:nvPr/>
        </p:nvSpPr>
        <p:spPr>
          <a:xfrm flipV="1">
            <a:off x="6768000" y="2520000"/>
            <a:ext cx="936000" cy="720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</p:sp>
      <p:sp>
        <p:nvSpPr>
          <p:cNvPr id="64" name="Line 12"/>
          <p:cNvSpPr/>
          <p:nvPr/>
        </p:nvSpPr>
        <p:spPr>
          <a:xfrm>
            <a:off x="6768000" y="4464000"/>
            <a:ext cx="1008000" cy="648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</p:sp>
      <p:sp>
        <p:nvSpPr>
          <p:cNvPr id="65" name="Line 13"/>
          <p:cNvSpPr/>
          <p:nvPr/>
        </p:nvSpPr>
        <p:spPr>
          <a:xfrm>
            <a:off x="5472000" y="4752000"/>
            <a:ext cx="0" cy="720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</p:sp>
      <p:sp>
        <p:nvSpPr>
          <p:cNvPr id="66" name="Line 14"/>
          <p:cNvSpPr/>
          <p:nvPr/>
        </p:nvSpPr>
        <p:spPr>
          <a:xfrm flipH="1">
            <a:off x="3168000" y="4392000"/>
            <a:ext cx="936000" cy="792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stomShape 1"/>
          <p:cNvSpPr/>
          <p:nvPr/>
        </p:nvSpPr>
        <p:spPr>
          <a:xfrm>
            <a:off x="1152000" y="408852"/>
            <a:ext cx="8207280" cy="345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60000"/>
              </a:lnSpc>
            </a:pPr>
            <a:r>
              <a:rPr lang="ru-RU" b="1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Очень </a:t>
            </a:r>
            <a:r>
              <a:rPr lang="ru-RU" b="1" strike="noStrike" dirty="0">
                <a:solidFill>
                  <a:srgbClr val="000000"/>
                </a:solidFill>
                <a:latin typeface="Arial"/>
                <a:ea typeface="DejaVu Sans"/>
              </a:rPr>
              <a:t>высокую значимость в работе по взаимодействию с семьей показала инновационная проектная деятельность. Разработка и осуществление проектов по развитию детско-родительских отношений стала одним из необходимых условий достижения эффективности в коррекционном воздействии на детей.</a:t>
            </a:r>
            <a:endParaRPr dirty="0"/>
          </a:p>
          <a:p>
            <a:pPr>
              <a:lnSpc>
                <a:spcPct val="160000"/>
              </a:lnSpc>
            </a:pPr>
            <a:r>
              <a:rPr lang="ru-RU" b="1" strike="noStrike" dirty="0">
                <a:solidFill>
                  <a:srgbClr val="111111"/>
                </a:solidFill>
                <a:latin typeface="Arial"/>
                <a:ea typeface="DejaVu Sans"/>
              </a:rPr>
              <a:t> Значение совместной проектной деятельности педагогов, родителей и детей обеспечивает благоприятные условия для формирования социальной компетентности, что немаловажно в коррекционной работе с детьми с </a:t>
            </a:r>
            <a:r>
              <a:rPr lang="ru-RU" b="1" strike="noStrike" dirty="0" smtClean="0">
                <a:solidFill>
                  <a:srgbClr val="111111"/>
                </a:solidFill>
                <a:latin typeface="Arial"/>
                <a:ea typeface="DejaVu Sans"/>
              </a:rPr>
              <a:t>нарушением интеллекта.</a:t>
            </a:r>
            <a:endParaRPr dirty="0"/>
          </a:p>
        </p:txBody>
      </p:sp>
      <p:pic>
        <p:nvPicPr>
          <p:cNvPr id="68" name="Рисунок 67"/>
          <p:cNvPicPr/>
          <p:nvPr/>
        </p:nvPicPr>
        <p:blipFill>
          <a:blip r:embed="rId3"/>
          <a:stretch/>
        </p:blipFill>
        <p:spPr>
          <a:xfrm>
            <a:off x="5319253" y="4562167"/>
            <a:ext cx="3685694" cy="222209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1669</TotalTime>
  <Words>529</Words>
  <Application>Microsoft Office PowerPoint</Application>
  <PresentationFormat>Произвольный</PresentationFormat>
  <Paragraphs>63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Microsoft YaHei</vt:lpstr>
      <vt:lpstr>Arial</vt:lpstr>
      <vt:lpstr>Arial;Helvetica</vt:lpstr>
      <vt:lpstr>DejaVu Sans</vt:lpstr>
      <vt:lpstr>Monotype Corsiva</vt:lpstr>
      <vt:lpstr>StarSymbol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</dc:creator>
  <cp:lastModifiedBy>Пользователь Windows</cp:lastModifiedBy>
  <cp:revision>13</cp:revision>
  <dcterms:created xsi:type="dcterms:W3CDTF">2017-09-23T18:22:01Z</dcterms:created>
  <dcterms:modified xsi:type="dcterms:W3CDTF">2020-04-23T13:38:03Z</dcterms:modified>
  <dc:language>ru-RU</dc:language>
</cp:coreProperties>
</file>